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72" r:id="rId2"/>
    <p:sldId id="273" r:id="rId3"/>
    <p:sldId id="259" r:id="rId4"/>
    <p:sldId id="278" r:id="rId5"/>
    <p:sldId id="261" r:id="rId6"/>
    <p:sldId id="262" r:id="rId7"/>
    <p:sldId id="263" r:id="rId8"/>
    <p:sldId id="264" r:id="rId9"/>
    <p:sldId id="279" r:id="rId10"/>
    <p:sldId id="266" r:id="rId11"/>
    <p:sldId id="267" r:id="rId12"/>
    <p:sldId id="268" r:id="rId13"/>
    <p:sldId id="283" r:id="rId14"/>
    <p:sldId id="284" r:id="rId15"/>
    <p:sldId id="285" r:id="rId16"/>
    <p:sldId id="286" r:id="rId17"/>
    <p:sldId id="282" r:id="rId18"/>
    <p:sldId id="280"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82" d="100"/>
          <a:sy n="82" d="100"/>
        </p:scale>
        <p:origin x="720" y="72"/>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10/5/2022</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10/5/2022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261323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11</a:t>
            </a:fld>
            <a:endParaRPr lang="en-US" dirty="0"/>
          </a:p>
        </p:txBody>
      </p:sp>
    </p:spTree>
    <p:extLst>
      <p:ext uri="{BB962C8B-B14F-4D97-AF65-F5344CB8AC3E}">
        <p14:creationId xmlns:p14="http://schemas.microsoft.com/office/powerpoint/2010/main" val="327722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12</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10.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hyperlink" Target="mailto:sdstclair@outlook.com"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fi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Student Mental Health Analysis</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ENTITY Academy</a:t>
            </a:r>
          </a:p>
          <a:p>
            <a:r>
              <a:rPr lang="en-US" dirty="0"/>
              <a:t>Sindy Saintclair</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76071" y="704088"/>
            <a:ext cx="6502620" cy="676656"/>
          </a:xfrm>
        </p:spPr>
        <p:txBody>
          <a:bodyPr anchor="b">
            <a:normAutofit/>
          </a:bodyPr>
          <a:lstStyle/>
          <a:p>
            <a:r>
              <a:rPr lang="en-US" sz="1900"/>
              <a:t>Making predictions and checking their accuracy</a:t>
            </a:r>
          </a:p>
        </p:txBody>
      </p:sp>
      <p:sp>
        <p:nvSpPr>
          <p:cNvPr id="15" name="Text Placeholder 2">
            <a:extLst>
              <a:ext uri="{FF2B5EF4-FFF2-40B4-BE49-F238E27FC236}">
                <a16:creationId xmlns:a16="http://schemas.microsoft.com/office/drawing/2014/main" id="{8DFF9754-E7DC-8FAF-08DF-9F5352E22D49}"/>
              </a:ext>
            </a:extLst>
          </p:cNvPr>
          <p:cNvSpPr>
            <a:spLocks noGrp="1"/>
          </p:cNvSpPr>
          <p:nvPr>
            <p:ph type="body" sz="half" idx="2"/>
          </p:nvPr>
        </p:nvSpPr>
        <p:spPr>
          <a:xfrm>
            <a:off x="576072" y="1947671"/>
            <a:ext cx="4572000" cy="4070729"/>
          </a:xfrm>
        </p:spPr>
        <p:txBody>
          <a:bodyPr/>
          <a:lstStyle/>
          <a:p>
            <a:r>
              <a:rPr lang="en-US" dirty="0"/>
              <a:t>From the last dataset for Student Mental Health, we will be choosing to predict whether treatment is sought for college students by these four variables: gender, marital status, and whether they suffered from depression, anxiety, and/or panic attacks.</a:t>
            </a:r>
          </a:p>
          <a:p>
            <a:endParaRPr lang="en-US" dirty="0"/>
          </a:p>
          <a:p>
            <a:r>
              <a:rPr lang="en-US" dirty="0"/>
              <a:t>To begin, I performed </a:t>
            </a:r>
            <a:r>
              <a:rPr lang="en-US" dirty="0" err="1"/>
              <a:t>k_nearest</a:t>
            </a:r>
            <a:r>
              <a:rPr lang="en-US" dirty="0"/>
              <a:t> neighbors in python, which involved scaling the data, creating x and y variables along with x and y training data and x and y testing data. I performed a trial run and then KNN analysis by creating a confusion matrix of the y_test and the predictions (x_test predictions).</a:t>
            </a:r>
          </a:p>
        </p:txBody>
      </p:sp>
      <p:pic>
        <p:nvPicPr>
          <p:cNvPr id="11" name="Picture Placeholder 10" descr="A picture containing text, library, book, shelf&#10;&#10;Description automatically generated">
            <a:extLst>
              <a:ext uri="{FF2B5EF4-FFF2-40B4-BE49-F238E27FC236}">
                <a16:creationId xmlns:a16="http://schemas.microsoft.com/office/drawing/2014/main" id="{712615A5-4512-FAF2-3018-290876803B93}"/>
              </a:ext>
            </a:extLst>
          </p:cNvPr>
          <p:cNvPicPr>
            <a:picLocks noGrp="1" noChangeAspect="1"/>
          </p:cNvPicPr>
          <p:nvPr>
            <p:ph type="pic" idx="1"/>
          </p:nvPr>
        </p:nvPicPr>
        <p:blipFill>
          <a:blip r:embed="rId3"/>
          <a:srcRect l="24272" r="24272"/>
          <a:stretch>
            <a:fillRect/>
          </a:stretch>
        </p:blipFill>
        <p:spPr>
          <a:xfrm>
            <a:off x="7815263" y="0"/>
            <a:ext cx="4376737" cy="6018213"/>
          </a:xfrm>
        </p:spPr>
      </p:pic>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2022</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10</a:t>
            </a:fld>
            <a:endParaRPr lang="en-US"/>
          </a:p>
        </p:txBody>
      </p:sp>
      <p:pic>
        <p:nvPicPr>
          <p:cNvPr id="8" name="Picture 7">
            <a:extLst>
              <a:ext uri="{FF2B5EF4-FFF2-40B4-BE49-F238E27FC236}">
                <a16:creationId xmlns:a16="http://schemas.microsoft.com/office/drawing/2014/main" id="{2DDCFBEE-A324-FA29-0332-924E082DE843}"/>
              </a:ext>
            </a:extLst>
          </p:cNvPr>
          <p:cNvPicPr>
            <a:picLocks noChangeAspect="1"/>
          </p:cNvPicPr>
          <p:nvPr/>
        </p:nvPicPr>
        <p:blipFill>
          <a:blip r:embed="rId4"/>
          <a:stretch>
            <a:fillRect/>
          </a:stretch>
        </p:blipFill>
        <p:spPr>
          <a:xfrm>
            <a:off x="5148072" y="4359656"/>
            <a:ext cx="3383278" cy="676656"/>
          </a:xfrm>
          <a:prstGeom prst="rect">
            <a:avLst/>
          </a:prstGeom>
        </p:spPr>
      </p:pic>
    </p:spTree>
    <p:extLst>
      <p:ext uri="{BB962C8B-B14F-4D97-AF65-F5344CB8AC3E}">
        <p14:creationId xmlns:p14="http://schemas.microsoft.com/office/powerpoint/2010/main" val="123413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54CA894C-1024-2EAA-B931-F4DF24FC738C}"/>
              </a:ext>
            </a:extLst>
          </p:cNvPr>
          <p:cNvSpPr>
            <a:spLocks noGrp="1"/>
          </p:cNvSpPr>
          <p:nvPr>
            <p:ph sz="half" idx="2"/>
          </p:nvPr>
        </p:nvSpPr>
        <p:spPr>
          <a:xfrm>
            <a:off x="576072" y="2350008"/>
            <a:ext cx="6464808" cy="1097280"/>
          </a:xfrm>
        </p:spPr>
        <p:txBody>
          <a:bodyPr>
            <a:normAutofit fontScale="92500"/>
          </a:bodyPr>
          <a:lstStyle/>
          <a:p>
            <a:r>
              <a:rPr lang="en-US" sz="1600" dirty="0"/>
              <a:t>This shows how the predicted data lines up with reality. There are two different outcomes: students who sought treatment and those who did not. It appears from a trial run of 0.3 test size that 29 individuals did not seek treatment from specialists whereas perhaps only 1 out of the entire test size sought treatment.</a:t>
            </a:r>
          </a:p>
        </p:txBody>
      </p:sp>
      <p:sp>
        <p:nvSpPr>
          <p:cNvPr id="5" name="Date Placeholder 2">
            <a:extLst>
              <a:ext uri="{FF2B5EF4-FFF2-40B4-BE49-F238E27FC236}">
                <a16:creationId xmlns:a16="http://schemas.microsoft.com/office/drawing/2014/main" id="{57E2DD47-2148-F893-CF7B-76191634C065}"/>
              </a:ext>
            </a:extLst>
          </p:cNvPr>
          <p:cNvSpPr>
            <a:spLocks noGrp="1"/>
          </p:cNvSpPr>
          <p:nvPr>
            <p:ph type="dt" sz="half" idx="10"/>
          </p:nvPr>
        </p:nvSpPr>
        <p:spPr>
          <a:xfrm>
            <a:off x="365760" y="6464808"/>
            <a:ext cx="987552" cy="310896"/>
          </a:xfrm>
        </p:spPr>
        <p:txBody>
          <a:bodyPr/>
          <a:lstStyle/>
          <a:p>
            <a:pPr>
              <a:spcAft>
                <a:spcPts val="600"/>
              </a:spcAft>
            </a:pPr>
            <a:r>
              <a:rPr lang="en-US" dirty="0"/>
              <a:t>2022</a:t>
            </a:r>
          </a:p>
        </p:txBody>
      </p:sp>
      <p:sp>
        <p:nvSpPr>
          <p:cNvPr id="11" name="Footer Placeholder 3">
            <a:extLst>
              <a:ext uri="{FF2B5EF4-FFF2-40B4-BE49-F238E27FC236}">
                <a16:creationId xmlns:a16="http://schemas.microsoft.com/office/drawing/2014/main" id="{FAE92952-050C-E8A1-CB2E-8485195BE759}"/>
              </a:ext>
            </a:extLst>
          </p:cNvPr>
          <p:cNvSpPr>
            <a:spLocks noGrp="1"/>
          </p:cNvSpPr>
          <p:nvPr>
            <p:ph type="ftr" sz="quarter" idx="11"/>
          </p:nvPr>
        </p:nvSpPr>
        <p:spPr>
          <a:xfrm>
            <a:off x="4379976" y="6464808"/>
            <a:ext cx="3438144" cy="310896"/>
          </a:xfrm>
        </p:spPr>
        <p:txBody>
          <a:bodyPr/>
          <a:lstStyle/>
          <a:p>
            <a:pPr>
              <a:spcAft>
                <a:spcPts val="600"/>
              </a:spcAft>
            </a:pPr>
            <a:r>
              <a:rPr lang="en-US" dirty="0"/>
              <a:t>Student Mental Health Analysis</a:t>
            </a:r>
          </a:p>
        </p:txBody>
      </p:sp>
      <p:sp>
        <p:nvSpPr>
          <p:cNvPr id="13" name="Slide Number Placeholder 4">
            <a:extLst>
              <a:ext uri="{FF2B5EF4-FFF2-40B4-BE49-F238E27FC236}">
                <a16:creationId xmlns:a16="http://schemas.microsoft.com/office/drawing/2014/main" id="{C5FD4EA1-3371-9CBD-9472-E3873624B9DB}"/>
              </a:ext>
            </a:extLst>
          </p:cNvPr>
          <p:cNvSpPr>
            <a:spLocks noGrp="1"/>
          </p:cNvSpPr>
          <p:nvPr>
            <p:ph type="sldNum" sz="quarter" idx="12"/>
          </p:nvPr>
        </p:nvSpPr>
        <p:spPr>
          <a:xfrm>
            <a:off x="11027664" y="6464808"/>
            <a:ext cx="987552" cy="310896"/>
          </a:xfrm>
        </p:spPr>
        <p:txBody>
          <a:bodyPr/>
          <a:lstStyle/>
          <a:p>
            <a:pPr>
              <a:spcAft>
                <a:spcPts val="600"/>
              </a:spcAft>
            </a:pPr>
            <a:fld id="{58FB4751-880F-D840-AAA9-3A15815CC996}" type="slidenum">
              <a:rPr lang="en-US" smtClean="0"/>
              <a:pPr>
                <a:spcAft>
                  <a:spcPts val="600"/>
                </a:spcAft>
              </a:pPr>
              <a:t>11</a:t>
            </a:fld>
            <a:endParaRPr lang="en-US"/>
          </a:p>
        </p:txBody>
      </p:sp>
      <p:sp>
        <p:nvSpPr>
          <p:cNvPr id="15" name="Text Placeholder 5">
            <a:extLst>
              <a:ext uri="{FF2B5EF4-FFF2-40B4-BE49-F238E27FC236}">
                <a16:creationId xmlns:a16="http://schemas.microsoft.com/office/drawing/2014/main" id="{64059793-6551-D881-88B0-17C09DE10443}"/>
              </a:ext>
            </a:extLst>
          </p:cNvPr>
          <p:cNvSpPr>
            <a:spLocks noGrp="1"/>
          </p:cNvSpPr>
          <p:nvPr>
            <p:ph type="body" idx="1"/>
          </p:nvPr>
        </p:nvSpPr>
        <p:spPr>
          <a:xfrm>
            <a:off x="576072" y="1911096"/>
            <a:ext cx="6464808" cy="402336"/>
          </a:xfrm>
        </p:spPr>
        <p:txBody>
          <a:bodyPr/>
          <a:lstStyle/>
          <a:p>
            <a:r>
              <a:rPr lang="en-US" dirty="0"/>
              <a:t>Interpreting knn predictions</a:t>
            </a:r>
          </a:p>
        </p:txBody>
      </p:sp>
      <p:sp>
        <p:nvSpPr>
          <p:cNvPr id="16" name="Text Placeholder 6">
            <a:extLst>
              <a:ext uri="{FF2B5EF4-FFF2-40B4-BE49-F238E27FC236}">
                <a16:creationId xmlns:a16="http://schemas.microsoft.com/office/drawing/2014/main" id="{2B62487B-B3D1-7E0F-8F12-C9D4D03C4E32}"/>
              </a:ext>
            </a:extLst>
          </p:cNvPr>
          <p:cNvSpPr>
            <a:spLocks noGrp="1"/>
          </p:cNvSpPr>
          <p:nvPr>
            <p:ph type="body" sz="quarter" idx="3"/>
          </p:nvPr>
        </p:nvSpPr>
        <p:spPr>
          <a:xfrm>
            <a:off x="576072" y="3557016"/>
            <a:ext cx="6464808" cy="402336"/>
          </a:xfrm>
        </p:spPr>
        <p:txBody>
          <a:bodyPr>
            <a:normAutofit fontScale="92500"/>
          </a:bodyPr>
          <a:lstStyle/>
          <a:p>
            <a:r>
              <a:rPr lang="en-US" dirty="0"/>
              <a:t>Classification report of </a:t>
            </a:r>
            <a:r>
              <a:rPr lang="en-US" dirty="0" err="1"/>
              <a:t>y_TEST</a:t>
            </a:r>
            <a:r>
              <a:rPr lang="en-US" dirty="0"/>
              <a:t> and PREDICTIONS</a:t>
            </a:r>
          </a:p>
        </p:txBody>
      </p:sp>
      <p:sp>
        <p:nvSpPr>
          <p:cNvPr id="19" name="Content Placeholder 7">
            <a:extLst>
              <a:ext uri="{FF2B5EF4-FFF2-40B4-BE49-F238E27FC236}">
                <a16:creationId xmlns:a16="http://schemas.microsoft.com/office/drawing/2014/main" id="{9C7A1C2E-AFD2-A2E2-91CF-2885209E81FC}"/>
              </a:ext>
            </a:extLst>
          </p:cNvPr>
          <p:cNvSpPr>
            <a:spLocks noGrp="1"/>
          </p:cNvSpPr>
          <p:nvPr>
            <p:ph sz="quarter" idx="4"/>
          </p:nvPr>
        </p:nvSpPr>
        <p:spPr>
          <a:xfrm>
            <a:off x="576072" y="3995928"/>
            <a:ext cx="6464808" cy="1097280"/>
          </a:xfrm>
        </p:spPr>
        <p:txBody>
          <a:bodyPr>
            <a:normAutofit fontScale="85000" lnSpcReduction="20000"/>
          </a:bodyPr>
          <a:lstStyle/>
          <a:p>
            <a:r>
              <a:rPr lang="en-US" dirty="0"/>
              <a:t>According to the classification report to the right, the KNN algorithm was 97% correct in predicting how many college students did not seek treatment and was 0% accurate in predicting the number of college students that did seek treatment. For the weighted average which measures precision, the entire KNN algorithm was 93% accurate.</a:t>
            </a:r>
          </a:p>
        </p:txBody>
      </p:sp>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576072" y="704088"/>
            <a:ext cx="10515600" cy="676656"/>
          </a:xfrm>
        </p:spPr>
        <p:txBody>
          <a:bodyPr anchor="ctr">
            <a:normAutofit/>
          </a:bodyPr>
          <a:lstStyle/>
          <a:p>
            <a:r>
              <a:rPr lang="en-US" sz="4100"/>
              <a:t>Interpretation of confusion matrix</a:t>
            </a:r>
          </a:p>
        </p:txBody>
      </p:sp>
      <p:pic>
        <p:nvPicPr>
          <p:cNvPr id="21" name="Picture 20">
            <a:extLst>
              <a:ext uri="{FF2B5EF4-FFF2-40B4-BE49-F238E27FC236}">
                <a16:creationId xmlns:a16="http://schemas.microsoft.com/office/drawing/2014/main" id="{A4E41DB9-DAE8-1CA0-1EE5-542606C07814}"/>
              </a:ext>
            </a:extLst>
          </p:cNvPr>
          <p:cNvPicPr>
            <a:picLocks noChangeAspect="1"/>
          </p:cNvPicPr>
          <p:nvPr/>
        </p:nvPicPr>
        <p:blipFill>
          <a:blip r:embed="rId3"/>
          <a:stretch>
            <a:fillRect/>
          </a:stretch>
        </p:blipFill>
        <p:spPr>
          <a:xfrm>
            <a:off x="4749438" y="1770278"/>
            <a:ext cx="3068682" cy="613737"/>
          </a:xfrm>
          <a:prstGeom prst="rect">
            <a:avLst/>
          </a:prstGeom>
        </p:spPr>
      </p:pic>
      <p:pic>
        <p:nvPicPr>
          <p:cNvPr id="23" name="Picture 22">
            <a:extLst>
              <a:ext uri="{FF2B5EF4-FFF2-40B4-BE49-F238E27FC236}">
                <a16:creationId xmlns:a16="http://schemas.microsoft.com/office/drawing/2014/main" id="{E0E44FA2-EF24-C2A2-BDB2-7267E2CDED09}"/>
              </a:ext>
            </a:extLst>
          </p:cNvPr>
          <p:cNvPicPr>
            <a:picLocks noChangeAspect="1"/>
          </p:cNvPicPr>
          <p:nvPr/>
        </p:nvPicPr>
        <p:blipFill>
          <a:blip r:embed="rId4"/>
          <a:stretch>
            <a:fillRect/>
          </a:stretch>
        </p:blipFill>
        <p:spPr>
          <a:xfrm>
            <a:off x="7040880" y="3408291"/>
            <a:ext cx="4944064" cy="1684917"/>
          </a:xfrm>
          <a:prstGeom prst="rect">
            <a:avLst/>
          </a:prstGeom>
        </p:spPr>
      </p:pic>
    </p:spTree>
    <p:extLst>
      <p:ext uri="{BB962C8B-B14F-4D97-AF65-F5344CB8AC3E}">
        <p14:creationId xmlns:p14="http://schemas.microsoft.com/office/powerpoint/2010/main" val="327257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a:lstStyle/>
          <a:p>
            <a:r>
              <a:rPr lang="en-US" dirty="0"/>
              <a:t>increasing accuracy level</a:t>
            </a:r>
          </a:p>
        </p:txBody>
      </p:sp>
      <p:sp>
        <p:nvSpPr>
          <p:cNvPr id="3" name="Text Placeholder 2">
            <a:extLst>
              <a:ext uri="{FF2B5EF4-FFF2-40B4-BE49-F238E27FC236}">
                <a16:creationId xmlns:a16="http://schemas.microsoft.com/office/drawing/2014/main" id="{62F50689-D84C-7977-0A2B-2F0FFFB2014E}"/>
              </a:ext>
            </a:extLst>
          </p:cNvPr>
          <p:cNvSpPr>
            <a:spLocks noGrp="1"/>
          </p:cNvSpPr>
          <p:nvPr>
            <p:ph type="body" idx="1"/>
          </p:nvPr>
        </p:nvSpPr>
        <p:spPr/>
        <p:txBody>
          <a:bodyPr>
            <a:normAutofit/>
          </a:bodyPr>
          <a:lstStyle/>
          <a:p>
            <a:r>
              <a:rPr lang="en-US" dirty="0"/>
              <a:t>Elbow method</a:t>
            </a:r>
          </a:p>
        </p:txBody>
      </p:sp>
      <p:sp>
        <p:nvSpPr>
          <p:cNvPr id="4" name="Content Placeholder 3">
            <a:extLst>
              <a:ext uri="{FF2B5EF4-FFF2-40B4-BE49-F238E27FC236}">
                <a16:creationId xmlns:a16="http://schemas.microsoft.com/office/drawing/2014/main" id="{45A9ECAA-48CB-8CE7-4844-AA2C77D9E359}"/>
              </a:ext>
            </a:extLst>
          </p:cNvPr>
          <p:cNvSpPr>
            <a:spLocks noGrp="1"/>
          </p:cNvSpPr>
          <p:nvPr>
            <p:ph sz="half" idx="2"/>
          </p:nvPr>
        </p:nvSpPr>
        <p:spPr/>
        <p:txBody>
          <a:bodyPr>
            <a:normAutofit/>
          </a:bodyPr>
          <a:lstStyle/>
          <a:p>
            <a:r>
              <a:rPr lang="en-US" dirty="0"/>
              <a:t>A way to plot error to see which number of neighbors is best</a:t>
            </a:r>
          </a:p>
          <a:p>
            <a:r>
              <a:rPr lang="en-US" dirty="0"/>
              <a:t>In this case, all k values are at a stable 0.0334 error rate which might as well be zero—a strong indication of low error.</a:t>
            </a:r>
          </a:p>
          <a:p>
            <a:endParaRPr lang="en-US" dirty="0"/>
          </a:p>
          <a:p>
            <a:endParaRPr lang="en-US" dirty="0"/>
          </a:p>
        </p:txBody>
      </p:sp>
      <p:sp>
        <p:nvSpPr>
          <p:cNvPr id="5" name="Text Placeholder 4">
            <a:extLst>
              <a:ext uri="{FF2B5EF4-FFF2-40B4-BE49-F238E27FC236}">
                <a16:creationId xmlns:a16="http://schemas.microsoft.com/office/drawing/2014/main" id="{E7B10A79-E2EE-5230-2C2A-E6884B5125B1}"/>
              </a:ext>
            </a:extLst>
          </p:cNvPr>
          <p:cNvSpPr>
            <a:spLocks noGrp="1"/>
          </p:cNvSpPr>
          <p:nvPr>
            <p:ph type="body" sz="quarter" idx="3"/>
          </p:nvPr>
        </p:nvSpPr>
        <p:spPr/>
        <p:txBody>
          <a:bodyPr>
            <a:normAutofit fontScale="85000" lnSpcReduction="10000"/>
          </a:bodyPr>
          <a:lstStyle/>
          <a:p>
            <a:r>
              <a:rPr lang="en-US" dirty="0"/>
              <a:t>Running the final model using one of the k values</a:t>
            </a:r>
          </a:p>
        </p:txBody>
      </p:sp>
      <p:sp>
        <p:nvSpPr>
          <p:cNvPr id="7" name="Content Placeholder 6">
            <a:extLst>
              <a:ext uri="{FF2B5EF4-FFF2-40B4-BE49-F238E27FC236}">
                <a16:creationId xmlns:a16="http://schemas.microsoft.com/office/drawing/2014/main" id="{BD1C6792-93C5-DED1-0872-50E165128229}"/>
              </a:ext>
            </a:extLst>
          </p:cNvPr>
          <p:cNvSpPr>
            <a:spLocks noGrp="1"/>
          </p:cNvSpPr>
          <p:nvPr>
            <p:ph sz="quarter" idx="4"/>
          </p:nvPr>
        </p:nvSpPr>
        <p:spPr>
          <a:xfrm>
            <a:off x="576072" y="3995928"/>
            <a:ext cx="6464808" cy="1481328"/>
          </a:xfrm>
        </p:spPr>
        <p:txBody>
          <a:bodyPr>
            <a:normAutofit fontScale="85000" lnSpcReduction="10000"/>
          </a:bodyPr>
          <a:lstStyle/>
          <a:p>
            <a:r>
              <a:rPr lang="en-US" dirty="0"/>
              <a:t>Since any one of the k values would give the same result due to them being stable in nature, we will choose 20 for the sake of experimentation</a:t>
            </a:r>
          </a:p>
          <a:p>
            <a:r>
              <a:rPr lang="en-US" dirty="0"/>
              <a:t>The final model ended up displaying the same results as</a:t>
            </a:r>
          </a:p>
          <a:p>
            <a:pPr marL="0" indent="0">
              <a:buNone/>
            </a:pPr>
            <a:r>
              <a:rPr lang="en-US" dirty="0"/>
              <a:t>      previous test: 97% accuracy in predicting the number of students</a:t>
            </a:r>
          </a:p>
          <a:p>
            <a:pPr marL="0" indent="0">
              <a:buNone/>
            </a:pPr>
            <a:r>
              <a:rPr lang="en-US" dirty="0"/>
              <a:t>      that did not seek treatment and 0% in predicting the students </a:t>
            </a:r>
          </a:p>
          <a:p>
            <a:pPr marL="0" indent="0">
              <a:buNone/>
            </a:pPr>
            <a:r>
              <a:rPr lang="en-US" dirty="0"/>
              <a:t>      that did, with a 93% overall accuracy.</a:t>
            </a:r>
          </a:p>
          <a:p>
            <a:endParaRPr lang="en-US" dirty="0"/>
          </a:p>
          <a:p>
            <a:endParaRPr lang="en-US" dirty="0"/>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12</a:t>
            </a:fld>
            <a:endParaRPr lang="en-US" dirty="0"/>
          </a:p>
        </p:txBody>
      </p:sp>
      <p:pic>
        <p:nvPicPr>
          <p:cNvPr id="11" name="Picture 10" descr="Shape, rectangle&#10;&#10;Description automatically generated">
            <a:extLst>
              <a:ext uri="{FF2B5EF4-FFF2-40B4-BE49-F238E27FC236}">
                <a16:creationId xmlns:a16="http://schemas.microsoft.com/office/drawing/2014/main" id="{DA981CBA-C7F9-76AD-5715-126CD7C394A7}"/>
              </a:ext>
            </a:extLst>
          </p:cNvPr>
          <p:cNvPicPr>
            <a:picLocks noChangeAspect="1"/>
          </p:cNvPicPr>
          <p:nvPr/>
        </p:nvPicPr>
        <p:blipFill>
          <a:blip r:embed="rId3"/>
          <a:stretch>
            <a:fillRect/>
          </a:stretch>
        </p:blipFill>
        <p:spPr>
          <a:xfrm>
            <a:off x="6535714" y="1380744"/>
            <a:ext cx="5371473" cy="3310128"/>
          </a:xfrm>
          <a:prstGeom prst="rect">
            <a:avLst/>
          </a:prstGeom>
        </p:spPr>
      </p:pic>
      <p:pic>
        <p:nvPicPr>
          <p:cNvPr id="13" name="Picture 12">
            <a:extLst>
              <a:ext uri="{FF2B5EF4-FFF2-40B4-BE49-F238E27FC236}">
                <a16:creationId xmlns:a16="http://schemas.microsoft.com/office/drawing/2014/main" id="{D69FDA96-4C97-A36A-7622-7AA85B35EB6B}"/>
              </a:ext>
            </a:extLst>
          </p:cNvPr>
          <p:cNvPicPr>
            <a:picLocks noChangeAspect="1"/>
          </p:cNvPicPr>
          <p:nvPr/>
        </p:nvPicPr>
        <p:blipFill>
          <a:blip r:embed="rId4"/>
          <a:stretch>
            <a:fillRect/>
          </a:stretch>
        </p:blipFill>
        <p:spPr>
          <a:xfrm>
            <a:off x="5833872" y="4727448"/>
            <a:ext cx="1520442" cy="749808"/>
          </a:xfrm>
          <a:prstGeom prst="rect">
            <a:avLst/>
          </a:prstGeom>
        </p:spPr>
      </p:pic>
      <p:pic>
        <p:nvPicPr>
          <p:cNvPr id="15" name="Picture 14">
            <a:extLst>
              <a:ext uri="{FF2B5EF4-FFF2-40B4-BE49-F238E27FC236}">
                <a16:creationId xmlns:a16="http://schemas.microsoft.com/office/drawing/2014/main" id="{263D6926-E1D6-B7E9-9562-05FE6068350A}"/>
              </a:ext>
            </a:extLst>
          </p:cNvPr>
          <p:cNvPicPr>
            <a:picLocks noChangeAspect="1"/>
          </p:cNvPicPr>
          <p:nvPr/>
        </p:nvPicPr>
        <p:blipFill>
          <a:blip r:embed="rId5"/>
          <a:stretch>
            <a:fillRect/>
          </a:stretch>
        </p:blipFill>
        <p:spPr>
          <a:xfrm>
            <a:off x="7574966" y="4690122"/>
            <a:ext cx="4300593" cy="1463790"/>
          </a:xfrm>
          <a:prstGeom prst="rect">
            <a:avLst/>
          </a:prstGeom>
        </p:spPr>
      </p:pic>
    </p:spTree>
    <p:extLst>
      <p:ext uri="{BB962C8B-B14F-4D97-AF65-F5344CB8AC3E}">
        <p14:creationId xmlns:p14="http://schemas.microsoft.com/office/powerpoint/2010/main" val="275960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A9FC-C1B0-120C-9149-75BDAA5526D4}"/>
              </a:ext>
            </a:extLst>
          </p:cNvPr>
          <p:cNvSpPr>
            <a:spLocks noGrp="1"/>
          </p:cNvSpPr>
          <p:nvPr>
            <p:ph type="title"/>
          </p:nvPr>
        </p:nvSpPr>
        <p:spPr/>
        <p:txBody>
          <a:bodyPr/>
          <a:lstStyle/>
          <a:p>
            <a:r>
              <a:rPr lang="en-US" dirty="0"/>
              <a:t>creating a random forest model</a:t>
            </a:r>
          </a:p>
        </p:txBody>
      </p:sp>
      <p:sp>
        <p:nvSpPr>
          <p:cNvPr id="3" name="Text Placeholder 2">
            <a:extLst>
              <a:ext uri="{FF2B5EF4-FFF2-40B4-BE49-F238E27FC236}">
                <a16:creationId xmlns:a16="http://schemas.microsoft.com/office/drawing/2014/main" id="{67C7C625-ABD9-7876-0F6D-EDC2BBBD8238}"/>
              </a:ext>
            </a:extLst>
          </p:cNvPr>
          <p:cNvSpPr>
            <a:spLocks noGrp="1"/>
          </p:cNvSpPr>
          <p:nvPr>
            <p:ph type="body" idx="1"/>
          </p:nvPr>
        </p:nvSpPr>
        <p:spPr/>
        <p:txBody>
          <a:bodyPr>
            <a:normAutofit fontScale="77500" lnSpcReduction="20000"/>
          </a:bodyPr>
          <a:lstStyle/>
          <a:p>
            <a:r>
              <a:rPr lang="en-US" dirty="0"/>
              <a:t>w/ optimal hyperparameters by performing hyperparameter tuning using </a:t>
            </a:r>
            <a:r>
              <a:rPr lang="en-US" dirty="0" err="1"/>
              <a:t>RanadomSearchCV</a:t>
            </a:r>
            <a:endParaRPr lang="en-US" dirty="0"/>
          </a:p>
        </p:txBody>
      </p:sp>
    </p:spTree>
    <p:extLst>
      <p:ext uri="{BB962C8B-B14F-4D97-AF65-F5344CB8AC3E}">
        <p14:creationId xmlns:p14="http://schemas.microsoft.com/office/powerpoint/2010/main" val="188947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F2D4-26A6-C934-55E5-AE25446B2A7C}"/>
              </a:ext>
            </a:extLst>
          </p:cNvPr>
          <p:cNvSpPr>
            <a:spLocks noGrp="1"/>
          </p:cNvSpPr>
          <p:nvPr>
            <p:ph type="title"/>
          </p:nvPr>
        </p:nvSpPr>
        <p:spPr/>
        <p:txBody>
          <a:bodyPr/>
          <a:lstStyle/>
          <a:p>
            <a:r>
              <a:rPr lang="en-US" dirty="0"/>
              <a:t>after creating a random forest model…</a:t>
            </a:r>
          </a:p>
        </p:txBody>
      </p:sp>
      <p:sp>
        <p:nvSpPr>
          <p:cNvPr id="3" name="Content Placeholder 2">
            <a:extLst>
              <a:ext uri="{FF2B5EF4-FFF2-40B4-BE49-F238E27FC236}">
                <a16:creationId xmlns:a16="http://schemas.microsoft.com/office/drawing/2014/main" id="{FCE86283-97EC-9A23-95CC-A8B74A91B1B0}"/>
              </a:ext>
            </a:extLst>
          </p:cNvPr>
          <p:cNvSpPr>
            <a:spLocks noGrp="1"/>
          </p:cNvSpPr>
          <p:nvPr>
            <p:ph idx="1"/>
          </p:nvPr>
        </p:nvSpPr>
        <p:spPr>
          <a:xfrm>
            <a:off x="7790687" y="1170431"/>
            <a:ext cx="4213743" cy="5417937"/>
          </a:xfrm>
        </p:spPr>
        <p:txBody>
          <a:bodyPr>
            <a:normAutofit lnSpcReduction="10000"/>
          </a:bodyPr>
          <a:lstStyle/>
          <a:p>
            <a:r>
              <a:rPr lang="en-US" dirty="0"/>
              <a:t>After selecting 800 as the number of estimators and making forest predictions on x_test, a confusion matrix and classification report were formed. This confusion matrix shows that 28 college students were found to have not sought treatment after predictions were made that they would have. Only one of these students was predicted to have sought treatment from a specialist.</a:t>
            </a:r>
          </a:p>
        </p:txBody>
      </p:sp>
      <p:pic>
        <p:nvPicPr>
          <p:cNvPr id="5" name="Picture 4">
            <a:extLst>
              <a:ext uri="{FF2B5EF4-FFF2-40B4-BE49-F238E27FC236}">
                <a16:creationId xmlns:a16="http://schemas.microsoft.com/office/drawing/2014/main" id="{02300DC6-BBC9-AD9C-5155-4E5DCDD7EEB3}"/>
              </a:ext>
            </a:extLst>
          </p:cNvPr>
          <p:cNvPicPr>
            <a:picLocks noChangeAspect="1"/>
          </p:cNvPicPr>
          <p:nvPr/>
        </p:nvPicPr>
        <p:blipFill>
          <a:blip r:embed="rId2"/>
          <a:stretch>
            <a:fillRect/>
          </a:stretch>
        </p:blipFill>
        <p:spPr>
          <a:xfrm>
            <a:off x="1532327" y="176975"/>
            <a:ext cx="4573644" cy="1986911"/>
          </a:xfrm>
          <a:prstGeom prst="rect">
            <a:avLst/>
          </a:prstGeom>
        </p:spPr>
      </p:pic>
      <p:sp>
        <p:nvSpPr>
          <p:cNvPr id="6" name="TextBox 5">
            <a:extLst>
              <a:ext uri="{FF2B5EF4-FFF2-40B4-BE49-F238E27FC236}">
                <a16:creationId xmlns:a16="http://schemas.microsoft.com/office/drawing/2014/main" id="{DA04BC4F-F899-E5D5-622D-8A67513DF3C0}"/>
              </a:ext>
            </a:extLst>
          </p:cNvPr>
          <p:cNvSpPr txBox="1"/>
          <p:nvPr/>
        </p:nvSpPr>
        <p:spPr>
          <a:xfrm>
            <a:off x="704384" y="4742033"/>
            <a:ext cx="6494585" cy="1938992"/>
          </a:xfrm>
          <a:prstGeom prst="rect">
            <a:avLst/>
          </a:prstGeom>
          <a:noFill/>
        </p:spPr>
        <p:txBody>
          <a:bodyPr wrap="square" rtlCol="0">
            <a:spAutoFit/>
          </a:bodyPr>
          <a:lstStyle/>
          <a:p>
            <a:r>
              <a:rPr lang="en-US" sz="2400" dirty="0"/>
              <a:t>This model is 93% accurate, with the number of predictions against college students seeking specialists for treatment at 97% while the prediction for students who sought specialists for treatment held an accuracy percentage of 0%.</a:t>
            </a:r>
          </a:p>
        </p:txBody>
      </p:sp>
    </p:spTree>
    <p:extLst>
      <p:ext uri="{BB962C8B-B14F-4D97-AF65-F5344CB8AC3E}">
        <p14:creationId xmlns:p14="http://schemas.microsoft.com/office/powerpoint/2010/main" val="1545460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5E1B-BEE5-21C6-14FD-33BD76B73F04}"/>
              </a:ext>
            </a:extLst>
          </p:cNvPr>
          <p:cNvSpPr>
            <a:spLocks noGrp="1"/>
          </p:cNvSpPr>
          <p:nvPr>
            <p:ph type="title"/>
          </p:nvPr>
        </p:nvSpPr>
        <p:spPr/>
        <p:txBody>
          <a:bodyPr/>
          <a:lstStyle/>
          <a:p>
            <a:r>
              <a:rPr lang="en-US" dirty="0"/>
              <a:t>Hyperparameter tuning</a:t>
            </a:r>
          </a:p>
        </p:txBody>
      </p:sp>
      <p:pic>
        <p:nvPicPr>
          <p:cNvPr id="9" name="Content Placeholder 8" descr="Shape&#10;&#10;Description automatically generated">
            <a:extLst>
              <a:ext uri="{FF2B5EF4-FFF2-40B4-BE49-F238E27FC236}">
                <a16:creationId xmlns:a16="http://schemas.microsoft.com/office/drawing/2014/main" id="{C90D307C-A8D5-6A04-FC98-ECAD2CB3314C}"/>
              </a:ext>
            </a:extLst>
          </p:cNvPr>
          <p:cNvPicPr>
            <a:picLocks noGrp="1" noChangeAspect="1"/>
          </p:cNvPicPr>
          <p:nvPr>
            <p:ph idx="1"/>
          </p:nvPr>
        </p:nvPicPr>
        <p:blipFill>
          <a:blip r:embed="rId2"/>
          <a:stretch>
            <a:fillRect/>
          </a:stretch>
        </p:blipFill>
        <p:spPr>
          <a:xfrm>
            <a:off x="4811397" y="768096"/>
            <a:ext cx="6857700" cy="4571800"/>
          </a:xfrm>
        </p:spPr>
      </p:pic>
      <p:sp>
        <p:nvSpPr>
          <p:cNvPr id="4" name="Text Placeholder 3">
            <a:extLst>
              <a:ext uri="{FF2B5EF4-FFF2-40B4-BE49-F238E27FC236}">
                <a16:creationId xmlns:a16="http://schemas.microsoft.com/office/drawing/2014/main" id="{07A51339-8F76-FDCF-ECB1-5AAD9051DE9B}"/>
              </a:ext>
            </a:extLst>
          </p:cNvPr>
          <p:cNvSpPr>
            <a:spLocks noGrp="1"/>
          </p:cNvSpPr>
          <p:nvPr>
            <p:ph type="body" sz="half" idx="2"/>
          </p:nvPr>
        </p:nvSpPr>
        <p:spPr/>
        <p:txBody>
          <a:bodyPr/>
          <a:lstStyle/>
          <a:p>
            <a:r>
              <a:rPr lang="en-US" dirty="0"/>
              <a:t>Using sklearn’s RandomizedSearchCV and accuracy score, I managed to calculate which n_estimator held the highest accuracy score.</a:t>
            </a:r>
          </a:p>
          <a:p>
            <a:r>
              <a:rPr lang="en-US" dirty="0"/>
              <a:t>From it, it was determined that the n_estimator, 10, held the highest accuracy score of 96.7%. When plotted, you can see a sharp increase where 10 would be on the x-axis before remaining at 0.967 on the y-axis until after n_estimator 500..</a:t>
            </a:r>
          </a:p>
          <a:p>
            <a:r>
              <a:rPr lang="en-US" dirty="0"/>
              <a:t>And still the overall accuracy of the random forest model was 93%. </a:t>
            </a:r>
          </a:p>
        </p:txBody>
      </p:sp>
      <p:sp>
        <p:nvSpPr>
          <p:cNvPr id="5" name="Date Placeholder 4">
            <a:extLst>
              <a:ext uri="{FF2B5EF4-FFF2-40B4-BE49-F238E27FC236}">
                <a16:creationId xmlns:a16="http://schemas.microsoft.com/office/drawing/2014/main" id="{F1713162-9E8F-D4BB-4CFF-4A06E48CEBBD}"/>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FF48B524-4A59-6BE4-E17D-F62F88A46C01}"/>
              </a:ext>
            </a:extLst>
          </p:cNvPr>
          <p:cNvSpPr>
            <a:spLocks noGrp="1"/>
          </p:cNvSpPr>
          <p:nvPr>
            <p:ph type="ftr" sz="quarter" idx="11"/>
          </p:nvPr>
        </p:nvSpPr>
        <p:spPr/>
        <p:txBody>
          <a:bodyPr/>
          <a:lstStyle/>
          <a:p>
            <a:r>
              <a:rPr lang="en-US" dirty="0"/>
              <a:t>Student Mental Health Analysis</a:t>
            </a:r>
          </a:p>
        </p:txBody>
      </p:sp>
      <p:sp>
        <p:nvSpPr>
          <p:cNvPr id="7" name="Slide Number Placeholder 6">
            <a:extLst>
              <a:ext uri="{FF2B5EF4-FFF2-40B4-BE49-F238E27FC236}">
                <a16:creationId xmlns:a16="http://schemas.microsoft.com/office/drawing/2014/main" id="{7F6EB712-3B82-C8D7-B537-51A5186F1EF6}"/>
              </a:ext>
            </a:extLst>
          </p:cNvPr>
          <p:cNvSpPr>
            <a:spLocks noGrp="1"/>
          </p:cNvSpPr>
          <p:nvPr>
            <p:ph type="sldNum" sz="quarter" idx="12"/>
          </p:nvPr>
        </p:nvSpPr>
        <p:spPr/>
        <p:txBody>
          <a:bodyPr/>
          <a:lstStyle/>
          <a:p>
            <a:fld id="{58FB4751-880F-D840-AAA9-3A15815CC996}" type="slidenum">
              <a:rPr lang="en-US" smtClean="0"/>
              <a:t>15</a:t>
            </a:fld>
            <a:endParaRPr lang="en-US" dirty="0"/>
          </a:p>
        </p:txBody>
      </p:sp>
      <p:pic>
        <p:nvPicPr>
          <p:cNvPr id="11" name="Picture 10">
            <a:extLst>
              <a:ext uri="{FF2B5EF4-FFF2-40B4-BE49-F238E27FC236}">
                <a16:creationId xmlns:a16="http://schemas.microsoft.com/office/drawing/2014/main" id="{4AC23DD2-0B2E-FA75-34D7-1FAA5162D4E7}"/>
              </a:ext>
            </a:extLst>
          </p:cNvPr>
          <p:cNvPicPr>
            <a:picLocks noChangeAspect="1"/>
          </p:cNvPicPr>
          <p:nvPr/>
        </p:nvPicPr>
        <p:blipFill>
          <a:blip r:embed="rId3"/>
          <a:stretch>
            <a:fillRect/>
          </a:stretch>
        </p:blipFill>
        <p:spPr>
          <a:xfrm>
            <a:off x="839788" y="4825662"/>
            <a:ext cx="3932236" cy="1425236"/>
          </a:xfrm>
          <a:prstGeom prst="rect">
            <a:avLst/>
          </a:prstGeom>
        </p:spPr>
      </p:pic>
    </p:spTree>
    <p:extLst>
      <p:ext uri="{BB962C8B-B14F-4D97-AF65-F5344CB8AC3E}">
        <p14:creationId xmlns:p14="http://schemas.microsoft.com/office/powerpoint/2010/main" val="2060143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7EAB-2A39-8421-8A06-E81B81C5A0F0}"/>
              </a:ext>
            </a:extLst>
          </p:cNvPr>
          <p:cNvSpPr>
            <a:spLocks noGrp="1"/>
          </p:cNvSpPr>
          <p:nvPr>
            <p:ph type="title"/>
          </p:nvPr>
        </p:nvSpPr>
        <p:spPr/>
        <p:txBody>
          <a:bodyPr/>
          <a:lstStyle/>
          <a:p>
            <a:r>
              <a:rPr lang="en-US" dirty="0"/>
              <a:t>feature importance</a:t>
            </a:r>
          </a:p>
        </p:txBody>
      </p:sp>
      <p:pic>
        <p:nvPicPr>
          <p:cNvPr id="32" name="Picture Placeholder 31" descr="Person raising hand">
            <a:extLst>
              <a:ext uri="{FF2B5EF4-FFF2-40B4-BE49-F238E27FC236}">
                <a16:creationId xmlns:a16="http://schemas.microsoft.com/office/drawing/2014/main" id="{EBBA446E-6F38-CF15-E9B8-5F0D5AD7EAC2}"/>
              </a:ext>
            </a:extLst>
          </p:cNvPr>
          <p:cNvPicPr>
            <a:picLocks noGrp="1" noChangeAspect="1"/>
          </p:cNvPicPr>
          <p:nvPr>
            <p:ph type="pic" sz="quarter" idx="13"/>
          </p:nvPr>
        </p:nvPicPr>
        <p:blipFill>
          <a:blip r:embed="rId2"/>
          <a:srcRect l="25928" r="25928"/>
          <a:stretch/>
        </p:blipFill>
        <p:spPr>
          <a:xfrm>
            <a:off x="1190625" y="1581150"/>
            <a:ext cx="1308100" cy="1811338"/>
          </a:xfrm>
        </p:spPr>
      </p:pic>
      <p:pic>
        <p:nvPicPr>
          <p:cNvPr id="35" name="Picture Placeholder 34" descr="Young woman crying">
            <a:extLst>
              <a:ext uri="{FF2B5EF4-FFF2-40B4-BE49-F238E27FC236}">
                <a16:creationId xmlns:a16="http://schemas.microsoft.com/office/drawing/2014/main" id="{FFF11442-743C-ACCF-2374-FC3A59B42A7A}"/>
              </a:ext>
            </a:extLst>
          </p:cNvPr>
          <p:cNvPicPr>
            <a:picLocks noGrp="1" noChangeAspect="1"/>
          </p:cNvPicPr>
          <p:nvPr>
            <p:ph type="pic" sz="quarter" idx="14"/>
          </p:nvPr>
        </p:nvPicPr>
        <p:blipFill>
          <a:blip r:embed="rId3"/>
          <a:srcRect l="25926" r="25926"/>
          <a:stretch/>
        </p:blipFill>
        <p:spPr>
          <a:xfrm>
            <a:off x="3986784" y="1572768"/>
            <a:ext cx="1307592" cy="1810512"/>
          </a:xfrm>
        </p:spPr>
      </p:pic>
      <p:pic>
        <p:nvPicPr>
          <p:cNvPr id="37" name="Picture Placeholder 36" descr="Woman in panic">
            <a:extLst>
              <a:ext uri="{FF2B5EF4-FFF2-40B4-BE49-F238E27FC236}">
                <a16:creationId xmlns:a16="http://schemas.microsoft.com/office/drawing/2014/main" id="{5888F211-9DB8-1E29-0947-FD1F7045C35E}"/>
              </a:ext>
            </a:extLst>
          </p:cNvPr>
          <p:cNvPicPr>
            <a:picLocks noGrp="1" noChangeAspect="1"/>
          </p:cNvPicPr>
          <p:nvPr>
            <p:ph type="pic" sz="quarter" idx="15"/>
          </p:nvPr>
        </p:nvPicPr>
        <p:blipFill>
          <a:blip r:embed="rId4"/>
          <a:srcRect l="25926" r="25926"/>
          <a:stretch/>
        </p:blipFill>
        <p:spPr>
          <a:xfrm>
            <a:off x="6766560" y="1572768"/>
            <a:ext cx="1307592" cy="1810512"/>
          </a:xfrm>
        </p:spPr>
      </p:pic>
      <p:pic>
        <p:nvPicPr>
          <p:cNvPr id="39" name="Picture Placeholder 38" descr="Yellow birthday cupcake">
            <a:extLst>
              <a:ext uri="{FF2B5EF4-FFF2-40B4-BE49-F238E27FC236}">
                <a16:creationId xmlns:a16="http://schemas.microsoft.com/office/drawing/2014/main" id="{6B6479A7-9C8E-EF66-B19B-8ABBA74B85AA}"/>
              </a:ext>
            </a:extLst>
          </p:cNvPr>
          <p:cNvPicPr>
            <a:picLocks noGrp="1" noChangeAspect="1"/>
          </p:cNvPicPr>
          <p:nvPr>
            <p:ph type="pic" sz="quarter" idx="16"/>
          </p:nvPr>
        </p:nvPicPr>
        <p:blipFill rotWithShape="1">
          <a:blip r:embed="rId5"/>
          <a:srcRect l="51864" t="-2525" b="2525"/>
          <a:stretch/>
        </p:blipFill>
        <p:spPr>
          <a:xfrm>
            <a:off x="9546336" y="1572768"/>
            <a:ext cx="1307592" cy="1810512"/>
          </a:xfrm>
        </p:spPr>
      </p:pic>
      <p:sp>
        <p:nvSpPr>
          <p:cNvPr id="7" name="Text Placeholder 6">
            <a:extLst>
              <a:ext uri="{FF2B5EF4-FFF2-40B4-BE49-F238E27FC236}">
                <a16:creationId xmlns:a16="http://schemas.microsoft.com/office/drawing/2014/main" id="{0D6ACD32-007D-C8D7-66DB-6250472B3774}"/>
              </a:ext>
            </a:extLst>
          </p:cNvPr>
          <p:cNvSpPr>
            <a:spLocks noGrp="1"/>
          </p:cNvSpPr>
          <p:nvPr>
            <p:ph type="body" sz="quarter" idx="17"/>
          </p:nvPr>
        </p:nvSpPr>
        <p:spPr/>
        <p:txBody>
          <a:bodyPr/>
          <a:lstStyle/>
          <a:p>
            <a:r>
              <a:rPr lang="en-US" dirty="0"/>
              <a:t>course</a:t>
            </a:r>
          </a:p>
        </p:txBody>
      </p:sp>
      <p:sp>
        <p:nvSpPr>
          <p:cNvPr id="8" name="Text Placeholder 7">
            <a:extLst>
              <a:ext uri="{FF2B5EF4-FFF2-40B4-BE49-F238E27FC236}">
                <a16:creationId xmlns:a16="http://schemas.microsoft.com/office/drawing/2014/main" id="{A9EB9EDC-24D1-AC08-AC80-F39532202023}"/>
              </a:ext>
            </a:extLst>
          </p:cNvPr>
          <p:cNvSpPr>
            <a:spLocks noGrp="1"/>
          </p:cNvSpPr>
          <p:nvPr>
            <p:ph type="body" sz="quarter" idx="18"/>
          </p:nvPr>
        </p:nvSpPr>
        <p:spPr/>
        <p:txBody>
          <a:bodyPr/>
          <a:lstStyle/>
          <a:p>
            <a:r>
              <a:rPr lang="en-US" dirty="0"/>
              <a:t>Depression diagnosis</a:t>
            </a:r>
          </a:p>
        </p:txBody>
      </p:sp>
      <p:sp>
        <p:nvSpPr>
          <p:cNvPr id="9" name="Text Placeholder 8">
            <a:extLst>
              <a:ext uri="{FF2B5EF4-FFF2-40B4-BE49-F238E27FC236}">
                <a16:creationId xmlns:a16="http://schemas.microsoft.com/office/drawing/2014/main" id="{65944187-80EE-E5A1-1669-721A82F2D55A}"/>
              </a:ext>
            </a:extLst>
          </p:cNvPr>
          <p:cNvSpPr>
            <a:spLocks noGrp="1"/>
          </p:cNvSpPr>
          <p:nvPr>
            <p:ph type="body" sz="quarter" idx="19"/>
          </p:nvPr>
        </p:nvSpPr>
        <p:spPr>
          <a:xfrm>
            <a:off x="6161028" y="3392424"/>
            <a:ext cx="2423160" cy="310896"/>
          </a:xfrm>
        </p:spPr>
        <p:txBody>
          <a:bodyPr/>
          <a:lstStyle/>
          <a:p>
            <a:r>
              <a:rPr lang="en-US" dirty="0"/>
              <a:t>Panic attacks</a:t>
            </a:r>
          </a:p>
        </p:txBody>
      </p:sp>
      <p:sp>
        <p:nvSpPr>
          <p:cNvPr id="10" name="Text Placeholder 9">
            <a:extLst>
              <a:ext uri="{FF2B5EF4-FFF2-40B4-BE49-F238E27FC236}">
                <a16:creationId xmlns:a16="http://schemas.microsoft.com/office/drawing/2014/main" id="{1B59502E-A5A9-A991-8242-D6E514BF9406}"/>
              </a:ext>
            </a:extLst>
          </p:cNvPr>
          <p:cNvSpPr>
            <a:spLocks noGrp="1"/>
          </p:cNvSpPr>
          <p:nvPr>
            <p:ph type="body" sz="quarter" idx="20"/>
          </p:nvPr>
        </p:nvSpPr>
        <p:spPr/>
        <p:txBody>
          <a:bodyPr/>
          <a:lstStyle/>
          <a:p>
            <a:r>
              <a:rPr lang="en-US" dirty="0"/>
              <a:t>age</a:t>
            </a:r>
          </a:p>
        </p:txBody>
      </p:sp>
      <p:sp>
        <p:nvSpPr>
          <p:cNvPr id="11" name="Text Placeholder 10">
            <a:extLst>
              <a:ext uri="{FF2B5EF4-FFF2-40B4-BE49-F238E27FC236}">
                <a16:creationId xmlns:a16="http://schemas.microsoft.com/office/drawing/2014/main" id="{A7CE4B1C-D45D-C19F-639B-61AFA77D1E52}"/>
              </a:ext>
            </a:extLst>
          </p:cNvPr>
          <p:cNvSpPr>
            <a:spLocks noGrp="1"/>
          </p:cNvSpPr>
          <p:nvPr>
            <p:ph type="body" sz="quarter" idx="21"/>
          </p:nvPr>
        </p:nvSpPr>
        <p:spPr/>
        <p:txBody>
          <a:bodyPr/>
          <a:lstStyle/>
          <a:p>
            <a:r>
              <a:rPr lang="en-US" dirty="0"/>
              <a:t>0.300175</a:t>
            </a:r>
          </a:p>
        </p:txBody>
      </p:sp>
      <p:sp>
        <p:nvSpPr>
          <p:cNvPr id="12" name="Text Placeholder 11">
            <a:extLst>
              <a:ext uri="{FF2B5EF4-FFF2-40B4-BE49-F238E27FC236}">
                <a16:creationId xmlns:a16="http://schemas.microsoft.com/office/drawing/2014/main" id="{2874AB9D-FB6D-AB8F-3E50-A7C55837FFDB}"/>
              </a:ext>
            </a:extLst>
          </p:cNvPr>
          <p:cNvSpPr>
            <a:spLocks noGrp="1"/>
          </p:cNvSpPr>
          <p:nvPr>
            <p:ph type="body" sz="quarter" idx="22"/>
          </p:nvPr>
        </p:nvSpPr>
        <p:spPr/>
        <p:txBody>
          <a:bodyPr/>
          <a:lstStyle/>
          <a:p>
            <a:r>
              <a:rPr lang="en-US" dirty="0"/>
              <a:t>0.155276</a:t>
            </a:r>
          </a:p>
        </p:txBody>
      </p:sp>
      <p:sp>
        <p:nvSpPr>
          <p:cNvPr id="13" name="Text Placeholder 12">
            <a:extLst>
              <a:ext uri="{FF2B5EF4-FFF2-40B4-BE49-F238E27FC236}">
                <a16:creationId xmlns:a16="http://schemas.microsoft.com/office/drawing/2014/main" id="{28C01D3A-916A-E409-0B16-876842A85505}"/>
              </a:ext>
            </a:extLst>
          </p:cNvPr>
          <p:cNvSpPr>
            <a:spLocks noGrp="1"/>
          </p:cNvSpPr>
          <p:nvPr>
            <p:ph type="body" sz="quarter" idx="23"/>
          </p:nvPr>
        </p:nvSpPr>
        <p:spPr>
          <a:xfrm>
            <a:off x="7776972" y="1472464"/>
            <a:ext cx="2423160" cy="310896"/>
          </a:xfrm>
        </p:spPr>
        <p:txBody>
          <a:bodyPr/>
          <a:lstStyle/>
          <a:p>
            <a:r>
              <a:rPr lang="en-US" dirty="0"/>
              <a:t>0.030992</a:t>
            </a:r>
          </a:p>
        </p:txBody>
      </p:sp>
      <p:sp>
        <p:nvSpPr>
          <p:cNvPr id="14" name="Text Placeholder 13">
            <a:extLst>
              <a:ext uri="{FF2B5EF4-FFF2-40B4-BE49-F238E27FC236}">
                <a16:creationId xmlns:a16="http://schemas.microsoft.com/office/drawing/2014/main" id="{857E5537-68DF-6320-F7EA-F8C02BE2F439}"/>
              </a:ext>
            </a:extLst>
          </p:cNvPr>
          <p:cNvSpPr>
            <a:spLocks noGrp="1"/>
          </p:cNvSpPr>
          <p:nvPr>
            <p:ph type="body" sz="quarter" idx="24"/>
          </p:nvPr>
        </p:nvSpPr>
        <p:spPr/>
        <p:txBody>
          <a:bodyPr/>
          <a:lstStyle/>
          <a:p>
            <a:r>
              <a:rPr lang="en-US" dirty="0"/>
              <a:t>0.088925</a:t>
            </a:r>
          </a:p>
        </p:txBody>
      </p:sp>
      <p:pic>
        <p:nvPicPr>
          <p:cNvPr id="41" name="Picture Placeholder 40" descr="Just married sign on car">
            <a:extLst>
              <a:ext uri="{FF2B5EF4-FFF2-40B4-BE49-F238E27FC236}">
                <a16:creationId xmlns:a16="http://schemas.microsoft.com/office/drawing/2014/main" id="{E085FC39-AD21-CBCB-79EF-470CE79A5A86}"/>
              </a:ext>
            </a:extLst>
          </p:cNvPr>
          <p:cNvPicPr>
            <a:picLocks noGrp="1" noChangeAspect="1"/>
          </p:cNvPicPr>
          <p:nvPr>
            <p:ph type="pic" sz="quarter" idx="25"/>
          </p:nvPr>
        </p:nvPicPr>
        <p:blipFill>
          <a:blip r:embed="rId6"/>
          <a:srcRect l="25926" r="25926"/>
          <a:stretch/>
        </p:blipFill>
        <p:spPr>
          <a:xfrm>
            <a:off x="1207008" y="4242816"/>
            <a:ext cx="1307592" cy="1810512"/>
          </a:xfrm>
        </p:spPr>
      </p:pic>
      <p:pic>
        <p:nvPicPr>
          <p:cNvPr id="43" name="Picture Placeholder 42" descr="Woman attending graduation">
            <a:extLst>
              <a:ext uri="{FF2B5EF4-FFF2-40B4-BE49-F238E27FC236}">
                <a16:creationId xmlns:a16="http://schemas.microsoft.com/office/drawing/2014/main" id="{6C994EA4-C744-60F2-363E-AB71B46ECD68}"/>
              </a:ext>
            </a:extLst>
          </p:cNvPr>
          <p:cNvPicPr>
            <a:picLocks noGrp="1" noChangeAspect="1"/>
          </p:cNvPicPr>
          <p:nvPr>
            <p:ph type="pic" sz="quarter" idx="26"/>
          </p:nvPr>
        </p:nvPicPr>
        <p:blipFill rotWithShape="1">
          <a:blip r:embed="rId7"/>
          <a:srcRect l="43449" r="8407"/>
          <a:stretch/>
        </p:blipFill>
        <p:spPr>
          <a:xfrm>
            <a:off x="3986784" y="4242816"/>
            <a:ext cx="1307592" cy="1810512"/>
          </a:xfrm>
        </p:spPr>
      </p:pic>
      <p:pic>
        <p:nvPicPr>
          <p:cNvPr id="45" name="Picture Placeholder 44" descr="Stressed man at work">
            <a:extLst>
              <a:ext uri="{FF2B5EF4-FFF2-40B4-BE49-F238E27FC236}">
                <a16:creationId xmlns:a16="http://schemas.microsoft.com/office/drawing/2014/main" id="{541A2E7F-D5EE-32A5-3394-7DE0ADC3652F}"/>
              </a:ext>
            </a:extLst>
          </p:cNvPr>
          <p:cNvPicPr>
            <a:picLocks noGrp="1" noChangeAspect="1"/>
          </p:cNvPicPr>
          <p:nvPr>
            <p:ph type="pic" sz="quarter" idx="27"/>
          </p:nvPr>
        </p:nvPicPr>
        <p:blipFill rotWithShape="1">
          <a:blip r:embed="rId8"/>
          <a:srcRect l="41731" r="10125"/>
          <a:stretch/>
        </p:blipFill>
        <p:spPr>
          <a:xfrm>
            <a:off x="6766560" y="4242816"/>
            <a:ext cx="1307592" cy="1810512"/>
          </a:xfrm>
        </p:spPr>
      </p:pic>
      <p:pic>
        <p:nvPicPr>
          <p:cNvPr id="47" name="Picture Placeholder 46" descr="Cutout symbol of transgender">
            <a:extLst>
              <a:ext uri="{FF2B5EF4-FFF2-40B4-BE49-F238E27FC236}">
                <a16:creationId xmlns:a16="http://schemas.microsoft.com/office/drawing/2014/main" id="{A29A036A-C56C-97EF-FB8D-8CC3F08F6A20}"/>
              </a:ext>
            </a:extLst>
          </p:cNvPr>
          <p:cNvPicPr>
            <a:picLocks noGrp="1" noChangeAspect="1"/>
          </p:cNvPicPr>
          <p:nvPr>
            <p:ph type="pic" sz="quarter" idx="28"/>
          </p:nvPr>
        </p:nvPicPr>
        <p:blipFill>
          <a:blip r:embed="rId9"/>
          <a:srcRect l="25926" r="25926"/>
          <a:stretch/>
        </p:blipFill>
        <p:spPr>
          <a:xfrm>
            <a:off x="9546336" y="4242816"/>
            <a:ext cx="1307592" cy="1810512"/>
          </a:xfrm>
        </p:spPr>
      </p:pic>
      <p:sp>
        <p:nvSpPr>
          <p:cNvPr id="19" name="Text Placeholder 18">
            <a:extLst>
              <a:ext uri="{FF2B5EF4-FFF2-40B4-BE49-F238E27FC236}">
                <a16:creationId xmlns:a16="http://schemas.microsoft.com/office/drawing/2014/main" id="{75716C70-EDF6-77A5-BE3A-11345C3AB873}"/>
              </a:ext>
            </a:extLst>
          </p:cNvPr>
          <p:cNvSpPr>
            <a:spLocks noGrp="1"/>
          </p:cNvSpPr>
          <p:nvPr>
            <p:ph type="body" sz="quarter" idx="29"/>
          </p:nvPr>
        </p:nvSpPr>
        <p:spPr/>
        <p:txBody>
          <a:bodyPr/>
          <a:lstStyle/>
          <a:p>
            <a:r>
              <a:rPr lang="en-US" dirty="0"/>
              <a:t>Marital status</a:t>
            </a:r>
          </a:p>
        </p:txBody>
      </p:sp>
      <p:sp>
        <p:nvSpPr>
          <p:cNvPr id="20" name="Text Placeholder 19">
            <a:extLst>
              <a:ext uri="{FF2B5EF4-FFF2-40B4-BE49-F238E27FC236}">
                <a16:creationId xmlns:a16="http://schemas.microsoft.com/office/drawing/2014/main" id="{C84AA658-E1E2-C818-DF4F-89E6EE6666D4}"/>
              </a:ext>
            </a:extLst>
          </p:cNvPr>
          <p:cNvSpPr>
            <a:spLocks noGrp="1"/>
          </p:cNvSpPr>
          <p:nvPr>
            <p:ph type="body" sz="quarter" idx="30"/>
          </p:nvPr>
        </p:nvSpPr>
        <p:spPr/>
        <p:txBody>
          <a:bodyPr/>
          <a:lstStyle/>
          <a:p>
            <a:r>
              <a:rPr lang="en-US" dirty="0"/>
              <a:t>Current year in college</a:t>
            </a:r>
          </a:p>
        </p:txBody>
      </p:sp>
      <p:sp>
        <p:nvSpPr>
          <p:cNvPr id="21" name="Text Placeholder 20">
            <a:extLst>
              <a:ext uri="{FF2B5EF4-FFF2-40B4-BE49-F238E27FC236}">
                <a16:creationId xmlns:a16="http://schemas.microsoft.com/office/drawing/2014/main" id="{1D127B7F-BE8A-51BB-9808-A30FCAF09E2D}"/>
              </a:ext>
            </a:extLst>
          </p:cNvPr>
          <p:cNvSpPr>
            <a:spLocks noGrp="1"/>
          </p:cNvSpPr>
          <p:nvPr>
            <p:ph type="body" sz="quarter" idx="31"/>
          </p:nvPr>
        </p:nvSpPr>
        <p:spPr/>
        <p:txBody>
          <a:bodyPr/>
          <a:lstStyle/>
          <a:p>
            <a:r>
              <a:rPr lang="en-US" dirty="0"/>
              <a:t>anxiety</a:t>
            </a:r>
          </a:p>
        </p:txBody>
      </p:sp>
      <p:sp>
        <p:nvSpPr>
          <p:cNvPr id="22" name="Text Placeholder 21">
            <a:extLst>
              <a:ext uri="{FF2B5EF4-FFF2-40B4-BE49-F238E27FC236}">
                <a16:creationId xmlns:a16="http://schemas.microsoft.com/office/drawing/2014/main" id="{1D307A8A-9848-1E17-89A1-1860EDE72B18}"/>
              </a:ext>
            </a:extLst>
          </p:cNvPr>
          <p:cNvSpPr>
            <a:spLocks noGrp="1"/>
          </p:cNvSpPr>
          <p:nvPr>
            <p:ph type="body" sz="quarter" idx="32"/>
          </p:nvPr>
        </p:nvSpPr>
        <p:spPr/>
        <p:txBody>
          <a:bodyPr/>
          <a:lstStyle/>
          <a:p>
            <a:r>
              <a:rPr lang="en-US" dirty="0"/>
              <a:t>gender</a:t>
            </a:r>
          </a:p>
        </p:txBody>
      </p:sp>
      <p:sp>
        <p:nvSpPr>
          <p:cNvPr id="23" name="Text Placeholder 22">
            <a:extLst>
              <a:ext uri="{FF2B5EF4-FFF2-40B4-BE49-F238E27FC236}">
                <a16:creationId xmlns:a16="http://schemas.microsoft.com/office/drawing/2014/main" id="{6E9B612B-2933-B01B-259F-B085AACBDE79}"/>
              </a:ext>
            </a:extLst>
          </p:cNvPr>
          <p:cNvSpPr>
            <a:spLocks noGrp="1"/>
          </p:cNvSpPr>
          <p:nvPr>
            <p:ph type="body" sz="quarter" idx="33"/>
          </p:nvPr>
        </p:nvSpPr>
        <p:spPr/>
        <p:txBody>
          <a:bodyPr/>
          <a:lstStyle/>
          <a:p>
            <a:r>
              <a:rPr lang="en-US" dirty="0"/>
              <a:t>0.087965</a:t>
            </a:r>
          </a:p>
        </p:txBody>
      </p:sp>
      <p:sp>
        <p:nvSpPr>
          <p:cNvPr id="24" name="Text Placeholder 23">
            <a:extLst>
              <a:ext uri="{FF2B5EF4-FFF2-40B4-BE49-F238E27FC236}">
                <a16:creationId xmlns:a16="http://schemas.microsoft.com/office/drawing/2014/main" id="{782EB4F5-9F6D-11DE-5795-45153C32EF43}"/>
              </a:ext>
            </a:extLst>
          </p:cNvPr>
          <p:cNvSpPr>
            <a:spLocks noGrp="1"/>
          </p:cNvSpPr>
          <p:nvPr>
            <p:ph type="body" sz="quarter" idx="34"/>
          </p:nvPr>
        </p:nvSpPr>
        <p:spPr/>
        <p:txBody>
          <a:bodyPr/>
          <a:lstStyle/>
          <a:p>
            <a:r>
              <a:rPr lang="en-US" dirty="0"/>
              <a:t>0.079507</a:t>
            </a:r>
          </a:p>
        </p:txBody>
      </p:sp>
      <p:sp>
        <p:nvSpPr>
          <p:cNvPr id="25" name="Text Placeholder 24">
            <a:extLst>
              <a:ext uri="{FF2B5EF4-FFF2-40B4-BE49-F238E27FC236}">
                <a16:creationId xmlns:a16="http://schemas.microsoft.com/office/drawing/2014/main" id="{B0F309C5-E393-6B46-9DD8-15482797F26B}"/>
              </a:ext>
            </a:extLst>
          </p:cNvPr>
          <p:cNvSpPr>
            <a:spLocks noGrp="1"/>
          </p:cNvSpPr>
          <p:nvPr>
            <p:ph type="body" sz="quarter" idx="35"/>
          </p:nvPr>
        </p:nvSpPr>
        <p:spPr/>
        <p:txBody>
          <a:bodyPr/>
          <a:lstStyle/>
          <a:p>
            <a:r>
              <a:rPr lang="en-US" dirty="0"/>
              <a:t>0.078157</a:t>
            </a:r>
          </a:p>
        </p:txBody>
      </p:sp>
      <p:sp>
        <p:nvSpPr>
          <p:cNvPr id="26" name="Text Placeholder 25">
            <a:extLst>
              <a:ext uri="{FF2B5EF4-FFF2-40B4-BE49-F238E27FC236}">
                <a16:creationId xmlns:a16="http://schemas.microsoft.com/office/drawing/2014/main" id="{9BD5820A-DE4E-3C7E-0150-66A2A0FB0A35}"/>
              </a:ext>
            </a:extLst>
          </p:cNvPr>
          <p:cNvSpPr>
            <a:spLocks noGrp="1"/>
          </p:cNvSpPr>
          <p:nvPr>
            <p:ph type="body" sz="quarter" idx="36"/>
          </p:nvPr>
        </p:nvSpPr>
        <p:spPr/>
        <p:txBody>
          <a:bodyPr/>
          <a:lstStyle/>
          <a:p>
            <a:r>
              <a:rPr lang="en-US" dirty="0"/>
              <a:t>0.039523</a:t>
            </a:r>
          </a:p>
        </p:txBody>
      </p:sp>
      <p:sp>
        <p:nvSpPr>
          <p:cNvPr id="29" name="Text Placeholder 8">
            <a:extLst>
              <a:ext uri="{FF2B5EF4-FFF2-40B4-BE49-F238E27FC236}">
                <a16:creationId xmlns:a16="http://schemas.microsoft.com/office/drawing/2014/main" id="{7192877E-1E01-59AC-72E4-C0D7201B5B04}"/>
              </a:ext>
            </a:extLst>
          </p:cNvPr>
          <p:cNvSpPr txBox="1">
            <a:spLocks/>
          </p:cNvSpPr>
          <p:nvPr/>
        </p:nvSpPr>
        <p:spPr>
          <a:xfrm>
            <a:off x="7781194" y="1221004"/>
            <a:ext cx="2423160" cy="31089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4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CGPA</a:t>
            </a:r>
          </a:p>
        </p:txBody>
      </p:sp>
      <p:sp>
        <p:nvSpPr>
          <p:cNvPr id="30" name="Text Placeholder 12">
            <a:extLst>
              <a:ext uri="{FF2B5EF4-FFF2-40B4-BE49-F238E27FC236}">
                <a16:creationId xmlns:a16="http://schemas.microsoft.com/office/drawing/2014/main" id="{763AD140-2B95-6CE3-720C-69819865B95A}"/>
              </a:ext>
            </a:extLst>
          </p:cNvPr>
          <p:cNvSpPr txBox="1">
            <a:spLocks/>
          </p:cNvSpPr>
          <p:nvPr/>
        </p:nvSpPr>
        <p:spPr>
          <a:xfrm>
            <a:off x="6358669" y="3736848"/>
            <a:ext cx="2423160" cy="310896"/>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400" kern="1200" cap="none"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0.139477</a:t>
            </a:r>
            <a:endParaRPr lang="en-US" dirty="0"/>
          </a:p>
        </p:txBody>
      </p:sp>
      <p:pic>
        <p:nvPicPr>
          <p:cNvPr id="33" name="Picture Placeholder 31" descr="Close-up of four hands holding graduation caps with gold tassels against a blue sky">
            <a:extLst>
              <a:ext uri="{FF2B5EF4-FFF2-40B4-BE49-F238E27FC236}">
                <a16:creationId xmlns:a16="http://schemas.microsoft.com/office/drawing/2014/main" id="{C21E14E2-2D45-CD3F-1F93-180E95821073}"/>
              </a:ext>
            </a:extLst>
          </p:cNvPr>
          <p:cNvPicPr>
            <a:picLocks noChangeAspect="1"/>
          </p:cNvPicPr>
          <p:nvPr/>
        </p:nvPicPr>
        <p:blipFill>
          <a:blip r:embed="rId10"/>
          <a:srcRect l="25975" r="25975"/>
          <a:stretch/>
        </p:blipFill>
        <p:spPr>
          <a:xfrm rot="16200000">
            <a:off x="8334502" y="-304679"/>
            <a:ext cx="1308100" cy="1811338"/>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pic>
    </p:spTree>
    <p:extLst>
      <p:ext uri="{BB962C8B-B14F-4D97-AF65-F5344CB8AC3E}">
        <p14:creationId xmlns:p14="http://schemas.microsoft.com/office/powerpoint/2010/main" val="173311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p:txBody>
          <a:bodyPr/>
          <a:lstStyle/>
          <a:p>
            <a:r>
              <a:rPr lang="en-US" dirty="0"/>
              <a:t>conclusions</a:t>
            </a:r>
          </a:p>
        </p:txBody>
      </p:sp>
      <p:sp>
        <p:nvSpPr>
          <p:cNvPr id="2" name="Text Placeholder 1">
            <a:extLst>
              <a:ext uri="{FF2B5EF4-FFF2-40B4-BE49-F238E27FC236}">
                <a16:creationId xmlns:a16="http://schemas.microsoft.com/office/drawing/2014/main" id="{F1B8956B-A56B-EDCF-EBC0-2683C44A22AF}"/>
              </a:ext>
            </a:extLst>
          </p:cNvPr>
          <p:cNvSpPr>
            <a:spLocks noGrp="1"/>
          </p:cNvSpPr>
          <p:nvPr>
            <p:ph type="body" idx="1"/>
          </p:nvPr>
        </p:nvSpPr>
        <p:spPr/>
        <p:txBody>
          <a:bodyPr/>
          <a:lstStyle/>
          <a:p>
            <a:r>
              <a:rPr lang="en-US" dirty="0"/>
              <a:t>Main points</a:t>
            </a:r>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sz="half" idx="2"/>
          </p:nvPr>
        </p:nvSpPr>
        <p:spPr>
          <a:xfrm>
            <a:off x="576072" y="2313432"/>
            <a:ext cx="3072384" cy="3876231"/>
          </a:xfrm>
        </p:spPr>
        <p:txBody>
          <a:bodyPr>
            <a:normAutofit fontScale="47500" lnSpcReduction="20000"/>
          </a:bodyPr>
          <a:lstStyle/>
          <a:p>
            <a:r>
              <a:rPr lang="en-US" sz="2900" dirty="0"/>
              <a:t>Though there may not have been a direct linear relationship between the dependent variable and the independent variables, multiple logistic regression would have probably been more suitable for analysis.</a:t>
            </a:r>
          </a:p>
          <a:p>
            <a:endParaRPr lang="en-US" sz="2900" dirty="0"/>
          </a:p>
          <a:p>
            <a:r>
              <a:rPr lang="en-US" sz="2900" dirty="0"/>
              <a:t>More college students were less likely to seek out specialists for treatment for their mental health</a:t>
            </a:r>
          </a:p>
          <a:p>
            <a:endParaRPr lang="en-US" sz="2900" dirty="0"/>
          </a:p>
          <a:p>
            <a:r>
              <a:rPr lang="en-US" sz="2900" dirty="0"/>
              <a:t>The type, of course, the students were taking ultimately had the highest influence over their CGPA and mental health. In this case, Fiqh and Biotechnology were the two courses that held the most significance. Behind course name was whether or not they had depression.</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7027F3E1-56D0-3EB8-15CC-D50D6E0645C4}"/>
              </a:ext>
            </a:extLst>
          </p:cNvPr>
          <p:cNvSpPr>
            <a:spLocks noGrp="1"/>
          </p:cNvSpPr>
          <p:nvPr>
            <p:ph type="body" sz="quarter" idx="3"/>
          </p:nvPr>
        </p:nvSpPr>
        <p:spPr/>
        <p:txBody>
          <a:bodyPr>
            <a:normAutofit fontScale="70000" lnSpcReduction="20000"/>
          </a:bodyPr>
          <a:lstStyle/>
          <a:p>
            <a:r>
              <a:rPr lang="en-US" dirty="0"/>
              <a:t>Questions to explore in the future</a:t>
            </a:r>
          </a:p>
        </p:txBody>
      </p:sp>
      <p:sp>
        <p:nvSpPr>
          <p:cNvPr id="5" name="Content Placeholder 4">
            <a:extLst>
              <a:ext uri="{FF2B5EF4-FFF2-40B4-BE49-F238E27FC236}">
                <a16:creationId xmlns:a16="http://schemas.microsoft.com/office/drawing/2014/main" id="{A45EB57E-48A5-AA9B-7682-56298F1431CB}"/>
              </a:ext>
            </a:extLst>
          </p:cNvPr>
          <p:cNvSpPr>
            <a:spLocks noGrp="1"/>
          </p:cNvSpPr>
          <p:nvPr>
            <p:ph sz="quarter" idx="4"/>
          </p:nvPr>
        </p:nvSpPr>
        <p:spPr/>
        <p:txBody>
          <a:bodyPr/>
          <a:lstStyle/>
          <a:p>
            <a:r>
              <a:rPr lang="en-US" dirty="0"/>
              <a:t>What is keeping students from seeking specialists for treatment for their mental health?</a:t>
            </a:r>
          </a:p>
          <a:p>
            <a:endParaRPr lang="en-US" dirty="0"/>
          </a:p>
          <a:p>
            <a:r>
              <a:rPr lang="en-US" dirty="0"/>
              <a:t>What about biotechnology and Fiqh laws contribute so much to how high or low someone’s CGPA is? Could the course(s) be contributing to their mental illness?</a:t>
            </a:r>
          </a:p>
          <a:p>
            <a:endParaRPr lang="en-US" dirty="0"/>
          </a:p>
        </p:txBody>
      </p:sp>
      <p:sp>
        <p:nvSpPr>
          <p:cNvPr id="7" name="Text Placeholder 6">
            <a:extLst>
              <a:ext uri="{FF2B5EF4-FFF2-40B4-BE49-F238E27FC236}">
                <a16:creationId xmlns:a16="http://schemas.microsoft.com/office/drawing/2014/main" id="{94BC0BBB-72F7-8CAB-4F61-F84474773790}"/>
              </a:ext>
            </a:extLst>
          </p:cNvPr>
          <p:cNvSpPr>
            <a:spLocks noGrp="1"/>
          </p:cNvSpPr>
          <p:nvPr>
            <p:ph type="body" sz="quarter" idx="13"/>
          </p:nvPr>
        </p:nvSpPr>
        <p:spPr/>
        <p:txBody>
          <a:bodyPr/>
          <a:lstStyle/>
          <a:p>
            <a:r>
              <a:rPr lang="en-US" dirty="0"/>
              <a:t>Feature importance</a:t>
            </a:r>
          </a:p>
        </p:txBody>
      </p:sp>
      <p:sp>
        <p:nvSpPr>
          <p:cNvPr id="8" name="Content Placeholder 7">
            <a:extLst>
              <a:ext uri="{FF2B5EF4-FFF2-40B4-BE49-F238E27FC236}">
                <a16:creationId xmlns:a16="http://schemas.microsoft.com/office/drawing/2014/main" id="{98D6AC14-9AD9-9C42-046A-6E2B3E9561B7}"/>
              </a:ext>
            </a:extLst>
          </p:cNvPr>
          <p:cNvSpPr>
            <a:spLocks noGrp="1"/>
          </p:cNvSpPr>
          <p:nvPr>
            <p:ph sz="quarter" idx="14"/>
          </p:nvPr>
        </p:nvSpPr>
        <p:spPr/>
        <p:txBody>
          <a:bodyPr/>
          <a:lstStyle/>
          <a:p>
            <a:pPr marL="0" indent="0">
              <a:buNone/>
            </a:pPr>
            <a:endParaRPr lang="en-US" dirty="0"/>
          </a:p>
          <a:p>
            <a:endParaRPr lang="en-US" dirty="0"/>
          </a:p>
          <a:p>
            <a:endParaRPr lang="en-US" dirty="0"/>
          </a:p>
          <a:p>
            <a:endParaRPr lang="en-US" dirty="0"/>
          </a:p>
        </p:txBody>
      </p:sp>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p:txBody>
          <a:bodyPr/>
          <a:lstStyle/>
          <a:p>
            <a:r>
              <a:rPr lang="en-US" dirty="0"/>
              <a:t>2022</a:t>
            </a:r>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p:txBody>
          <a:bodyPr/>
          <a:lstStyle/>
          <a:p>
            <a:r>
              <a:rPr lang="en-US" dirty="0"/>
              <a:t>Student Mental Health Analysis</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p:txBody>
          <a:bodyPr/>
          <a:lstStyle/>
          <a:p>
            <a:fld id="{58FB4751-880F-D840-AAA9-3A15815CC996}" type="slidenum">
              <a:rPr lang="en-US" smtClean="0"/>
              <a:pPr/>
              <a:t>17</a:t>
            </a:fld>
            <a:endParaRPr lang="en-US" dirty="0"/>
          </a:p>
        </p:txBody>
      </p:sp>
      <p:pic>
        <p:nvPicPr>
          <p:cNvPr id="13" name="Picture 12" descr="Chart, bar chart&#10;&#10;Description automatically generated">
            <a:extLst>
              <a:ext uri="{FF2B5EF4-FFF2-40B4-BE49-F238E27FC236}">
                <a16:creationId xmlns:a16="http://schemas.microsoft.com/office/drawing/2014/main" id="{0C4C7412-1FE4-5DF2-868D-679A5B2BA6CD}"/>
              </a:ext>
            </a:extLst>
          </p:cNvPr>
          <p:cNvPicPr>
            <a:picLocks noChangeAspect="1"/>
          </p:cNvPicPr>
          <p:nvPr/>
        </p:nvPicPr>
        <p:blipFill>
          <a:blip r:embed="rId2"/>
          <a:stretch>
            <a:fillRect/>
          </a:stretch>
        </p:blipFill>
        <p:spPr>
          <a:xfrm>
            <a:off x="7366982" y="2313432"/>
            <a:ext cx="4472927" cy="3035808"/>
          </a:xfrm>
          <a:prstGeom prst="rect">
            <a:avLst/>
          </a:prstGeom>
        </p:spPr>
      </p:pic>
    </p:spTree>
    <p:extLst>
      <p:ext uri="{BB962C8B-B14F-4D97-AF65-F5344CB8AC3E}">
        <p14:creationId xmlns:p14="http://schemas.microsoft.com/office/powerpoint/2010/main" val="116494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summary</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p:txBody>
          <a:bodyPr>
            <a:normAutofit lnSpcReduction="10000"/>
          </a:bodyPr>
          <a:lstStyle/>
          <a:p>
            <a:r>
              <a:rPr lang="en-US" dirty="0"/>
              <a:t>In short, we learned that this data and the analyses from it were not that accurate in determining the relationship or importance of the select independent variables on the dependent variable, current grade point average. But courses did contribute to all university students’ current GPA the most out of all the other features present in the dataset. Going forward, I will either use better, more organized data (or deep clean it myself even further) when seeking to analyze student mental health. In terms of better, I would hope that the data groups the courses appropriately and do not rely so heavily on recoding to categorize courses, for instance—as I did run into the issue where there were multiple versions of the same course.</a:t>
            </a:r>
          </a:p>
          <a:p>
            <a:endParaRPr lang="en-US" dirty="0"/>
          </a:p>
        </p:txBody>
      </p:sp>
      <p:pic>
        <p:nvPicPr>
          <p:cNvPr id="8" name="Picture Placeholder 7" descr="College graduate waving">
            <a:extLst>
              <a:ext uri="{FF2B5EF4-FFF2-40B4-BE49-F238E27FC236}">
                <a16:creationId xmlns:a16="http://schemas.microsoft.com/office/drawing/2014/main" id="{71DAFD00-5660-EAA6-4DE3-83F373055A99}"/>
              </a:ext>
            </a:extLst>
          </p:cNvPr>
          <p:cNvPicPr>
            <a:picLocks noGrp="1" noChangeAspect="1"/>
          </p:cNvPicPr>
          <p:nvPr>
            <p:ph type="pic" idx="1"/>
          </p:nvPr>
        </p:nvPicPr>
        <p:blipFill>
          <a:blip r:embed="rId2"/>
          <a:srcRect l="19514" r="19514"/>
          <a:stretch/>
        </p:blipFill>
        <p:spPr>
          <a:xfrm>
            <a:off x="6646264" y="0"/>
            <a:ext cx="5545736" cy="6063092"/>
          </a:xfrm>
        </p:spPr>
      </p:pic>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Student Mental Health Analysis</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18</a:t>
            </a:fld>
            <a:endParaRPr lang="en-US" dirty="0"/>
          </a:p>
        </p:txBody>
      </p:sp>
    </p:spTree>
    <p:extLst>
      <p:ext uri="{BB962C8B-B14F-4D97-AF65-F5344CB8AC3E}">
        <p14:creationId xmlns:p14="http://schemas.microsoft.com/office/powerpoint/2010/main" val="341820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normAutofit/>
          </a:bodyPr>
          <a:lstStyle/>
          <a:p>
            <a:r>
              <a:rPr lang="en-US" dirty="0"/>
              <a:t>Sindy Saintclair</a:t>
            </a:r>
          </a:p>
          <a:p>
            <a:r>
              <a:rPr lang="en-US" dirty="0">
                <a:hlinkClick r:id="rId2"/>
              </a:rPr>
              <a:t>sdstclair@outlook.com</a:t>
            </a:r>
            <a:endParaRPr lang="en-US" dirty="0"/>
          </a:p>
          <a:p>
            <a:r>
              <a:rPr lang="en-US" dirty="0"/>
              <a:t>https://sindysaintclair.com</a:t>
            </a:r>
          </a:p>
        </p:txBody>
      </p:sp>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2229119820"/>
              </p:ext>
            </p:extLst>
          </p:nvPr>
        </p:nvGraphicFramePr>
        <p:xfrm>
          <a:off x="7791450" y="1169988"/>
          <a:ext cx="4132263" cy="4924974"/>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7556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BACKGROUND</a:t>
                      </a:r>
                    </a:p>
                    <a:p>
                      <a:pPr algn="r"/>
                      <a:r>
                        <a:rPr lang="en-US" sz="180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STEPWISE REGRESSION</a:t>
                      </a:r>
                    </a:p>
                    <a:p>
                      <a:pPr marL="0" algn="r" defTabSz="914400" rtl="0" eaLnBrk="1" latinLnBrk="0" hangingPunct="1"/>
                      <a:r>
                        <a:rPr lang="en-US" sz="180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LINEAR REGRESSION AND CROSS-VALIDATION</a:t>
                      </a:r>
                    </a:p>
                    <a:p>
                      <a:pPr marL="0" algn="r" defTabSz="914400" rtl="0" eaLnBrk="1" latinLnBrk="0" hangingPunct="1"/>
                      <a:r>
                        <a:rPr lang="en-US" sz="1800" kern="1200" dirty="0">
                          <a:solidFill>
                            <a:schemeClr val="tx1"/>
                          </a:solidFill>
                          <a:latin typeface="+mj-lt"/>
                          <a:ea typeface="+mn-ea"/>
                          <a:cs typeface="+mn-cs"/>
                        </a:rPr>
                        <a:t>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MAKING PREDICTIONS AND CHECKING THEIR ACCURACY</a:t>
                      </a:r>
                    </a:p>
                    <a:p>
                      <a:pPr marL="0" algn="r" defTabSz="914400" rtl="0" eaLnBrk="1" latinLnBrk="0" hangingPunct="1"/>
                      <a:r>
                        <a:rPr lang="en-US" sz="1800" kern="1200" dirty="0">
                          <a:solidFill>
                            <a:schemeClr val="tx1"/>
                          </a:solidFill>
                          <a:latin typeface="+mj-lt"/>
                          <a:ea typeface="+mn-ea"/>
                          <a:cs typeface="+mn-cs"/>
                        </a:rPr>
                        <a:t>9</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CONCLUSION(S)</a:t>
                      </a:r>
                    </a:p>
                    <a:p>
                      <a:pPr marL="0" algn="r" defTabSz="914400" rtl="0" eaLnBrk="1" latinLnBrk="0" hangingPunct="1"/>
                      <a:r>
                        <a:rPr lang="en-US" sz="1800" kern="1200" dirty="0">
                          <a:solidFill>
                            <a:schemeClr val="tx1"/>
                          </a:solidFill>
                          <a:latin typeface="+mj-lt"/>
                          <a:ea typeface="+mn-ea"/>
                          <a:cs typeface="+mn-cs"/>
                        </a:rPr>
                        <a:t>17</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background</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p:txBody>
          <a:bodyPr/>
          <a:lstStyle/>
          <a:p>
            <a:r>
              <a:rPr lang="en-US" dirty="0"/>
              <a:t>This dataset was collected to conduct statistical research on the effects of mental illness/health on students’ CGPA. This data set was collected by a Google forms survey from students attending an Unnamed University to examine their current academic situation and mental health.</a:t>
            </a:r>
          </a:p>
          <a:p>
            <a:endParaRPr lang="en-US" dirty="0"/>
          </a:p>
          <a:p>
            <a:r>
              <a:rPr lang="en-US" dirty="0"/>
              <a:t>In this PowerPoint, we are going to examine the data and form predictions as to what factors or variables best influence one’s current grade point average, whether it be their sex, age, course, marital status, whether they have depression, anxiety, or panic attacks, as well as what year of school they are in.</a:t>
            </a:r>
          </a:p>
          <a:p>
            <a:endParaRPr lang="en-US" dirty="0"/>
          </a:p>
        </p:txBody>
      </p:sp>
      <p:pic>
        <p:nvPicPr>
          <p:cNvPr id="22" name="Picture Placeholder 21" descr="Woman in a library">
            <a:extLst>
              <a:ext uri="{FF2B5EF4-FFF2-40B4-BE49-F238E27FC236}">
                <a16:creationId xmlns:a16="http://schemas.microsoft.com/office/drawing/2014/main" id="{07415596-3C86-E792-A622-F817DB08D587}"/>
              </a:ext>
            </a:extLst>
          </p:cNvPr>
          <p:cNvPicPr>
            <a:picLocks noGrp="1" noChangeAspect="1"/>
          </p:cNvPicPr>
          <p:nvPr>
            <p:ph type="pic" idx="1"/>
          </p:nvPr>
        </p:nvPicPr>
        <p:blipFill>
          <a:blip r:embed="rId2"/>
          <a:srcRect l="25760" r="25760"/>
          <a:stretch/>
        </p:blipFill>
        <p:spPr>
          <a:xfrm>
            <a:off x="7815470" y="0"/>
            <a:ext cx="4376530" cy="6018401"/>
          </a:xfrm>
        </p:spPr>
      </p:pic>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dirty="0"/>
              <a:t>Student Mental Health Analysis</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p:txBody>
          <a:bodyPr/>
          <a:lstStyle/>
          <a:p>
            <a:r>
              <a:rPr lang="en-US" dirty="0"/>
              <a:t>Stepwise regression</a:t>
            </a: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7E18CB3B-C7A2-0D51-E534-50128CCF2FB0}"/>
              </a:ext>
            </a:extLst>
          </p:cNvPr>
          <p:cNvSpPr>
            <a:spLocks noGrp="1"/>
          </p:cNvSpPr>
          <p:nvPr>
            <p:ph type="body" sz="half" idx="2"/>
          </p:nvPr>
        </p:nvSpPr>
        <p:spPr>
          <a:xfrm>
            <a:off x="676656" y="1393635"/>
            <a:ext cx="3803904" cy="4760277"/>
          </a:xfrm>
        </p:spPr>
        <p:txBody>
          <a:bodyPr>
            <a:normAutofit fontScale="92500" lnSpcReduction="10000"/>
          </a:bodyPr>
          <a:lstStyle/>
          <a:p>
            <a:r>
              <a:rPr lang="en-US" dirty="0"/>
              <a:t>After some data wrangling and cleaning, an entirely new dataset was created for further analysis in Python, but for now, we will be discussing what was done in R Studio.</a:t>
            </a:r>
          </a:p>
          <a:p>
            <a:r>
              <a:rPr lang="en-US" dirty="0"/>
              <a:t>A summary of the entire linear model created from the newly cleaned data was called, to which I discovered that Fiqh and Biotechnology were courses that held the most significance in contributing to a student’s current GPA and mental health outcomes. Once a backwards stepwise regression was performed, the best fit model was found.</a:t>
            </a:r>
          </a:p>
          <a:p>
            <a:r>
              <a:rPr lang="en-US" dirty="0"/>
              <a:t>In other words, the y-intercept along with the male gender, Fiqh course, depression and anxiety diagnosis, and senior year of college are all major contributing factors to the current grade point average of these university students.</a:t>
            </a:r>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a:xfrm>
            <a:off x="182880" y="6464808"/>
            <a:ext cx="987552" cy="310896"/>
          </a:xfrm>
        </p:spPr>
        <p:txBody>
          <a:bodyPr anchor="ctr">
            <a:normAutofit/>
          </a:bodyPr>
          <a:lstStyle/>
          <a:p>
            <a:pPr>
              <a:spcAft>
                <a:spcPts val="600"/>
              </a:spcAft>
            </a:pPr>
            <a:r>
              <a:rPr lang="en-US" dirty="0"/>
              <a:t>2022</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5</a:t>
            </a:fld>
            <a:endParaRPr lang="en-US"/>
          </a:p>
        </p:txBody>
      </p:sp>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576071" y="704088"/>
            <a:ext cx="9144000" cy="676656"/>
          </a:xfrm>
        </p:spPr>
        <p:txBody>
          <a:bodyPr anchor="b">
            <a:normAutofit/>
          </a:bodyPr>
          <a:lstStyle/>
          <a:p>
            <a:r>
              <a:rPr lang="en-US" sz="4100"/>
              <a:t>Performing stepwise regression…</a:t>
            </a:r>
          </a:p>
        </p:txBody>
      </p:sp>
      <p:pic>
        <p:nvPicPr>
          <p:cNvPr id="18" name="Picture Placeholder 17" descr="A picture containing person, floor, indoor&#10;&#10;Description automatically generated">
            <a:extLst>
              <a:ext uri="{FF2B5EF4-FFF2-40B4-BE49-F238E27FC236}">
                <a16:creationId xmlns:a16="http://schemas.microsoft.com/office/drawing/2014/main" id="{0669D2D9-879D-32CB-B790-1F4E06B34A14}"/>
              </a:ext>
            </a:extLst>
          </p:cNvPr>
          <p:cNvPicPr>
            <a:picLocks noGrp="1" noChangeAspect="1"/>
          </p:cNvPicPr>
          <p:nvPr>
            <p:ph type="pic" idx="1"/>
          </p:nvPr>
        </p:nvPicPr>
        <p:blipFill>
          <a:blip r:embed="rId3"/>
          <a:srcRect l="13251" r="13251"/>
          <a:stretch>
            <a:fillRect/>
          </a:stretch>
        </p:blipFill>
        <p:spPr/>
      </p:pic>
      <p:sp>
        <p:nvSpPr>
          <p:cNvPr id="10" name="TextBox 9">
            <a:extLst>
              <a:ext uri="{FF2B5EF4-FFF2-40B4-BE49-F238E27FC236}">
                <a16:creationId xmlns:a16="http://schemas.microsoft.com/office/drawing/2014/main" id="{600E7243-0FCD-3C0A-71B3-B2C143C9C087}"/>
              </a:ext>
            </a:extLst>
          </p:cNvPr>
          <p:cNvSpPr txBox="1"/>
          <p:nvPr/>
        </p:nvSpPr>
        <p:spPr>
          <a:xfrm>
            <a:off x="4379976" y="5845150"/>
            <a:ext cx="7621244" cy="461665"/>
          </a:xfrm>
          <a:prstGeom prst="rect">
            <a:avLst/>
          </a:prstGeom>
          <a:noFill/>
        </p:spPr>
        <p:txBody>
          <a:bodyPr wrap="square">
            <a:spAutoFit/>
          </a:bodyPr>
          <a:lstStyle/>
          <a:p>
            <a:r>
              <a:rPr lang="en-US" sz="1200" b="1" dirty="0"/>
              <a:t>Y(CGPA) = 2.597 + (-0.3171)’Choose your </a:t>
            </a:r>
            <a:r>
              <a:rPr lang="en-US" sz="1200" b="1" dirty="0" err="1"/>
              <a:t>gender’Male</a:t>
            </a:r>
            <a:r>
              <a:rPr lang="en-US" sz="1200" b="1" dirty="0"/>
              <a:t> + (-3.000)’What is your course?’ + (-0.2789)’Do you have </a:t>
            </a:r>
            <a:r>
              <a:rPr lang="en-US" sz="1200" b="1" dirty="0" err="1"/>
              <a:t>Depression?’Yes</a:t>
            </a:r>
            <a:r>
              <a:rPr lang="en-US" sz="1200" b="1" dirty="0"/>
              <a:t> + (0.3931)’Do you have </a:t>
            </a:r>
            <a:r>
              <a:rPr lang="en-US" sz="1200" b="1" dirty="0" err="1"/>
              <a:t>Anxiety?’Yes</a:t>
            </a:r>
            <a:r>
              <a:rPr lang="en-US" sz="1200" b="1" dirty="0"/>
              <a:t> + (0.6678)’Year’4</a:t>
            </a:r>
          </a:p>
        </p:txBody>
      </p:sp>
      <p:pic>
        <p:nvPicPr>
          <p:cNvPr id="20" name="Picture 19">
            <a:extLst>
              <a:ext uri="{FF2B5EF4-FFF2-40B4-BE49-F238E27FC236}">
                <a16:creationId xmlns:a16="http://schemas.microsoft.com/office/drawing/2014/main" id="{FA3D143A-EECB-17AC-6DF8-B01D61128786}"/>
              </a:ext>
            </a:extLst>
          </p:cNvPr>
          <p:cNvPicPr>
            <a:picLocks noChangeAspect="1"/>
          </p:cNvPicPr>
          <p:nvPr/>
        </p:nvPicPr>
        <p:blipFill>
          <a:blip r:embed="rId4"/>
          <a:stretch>
            <a:fillRect/>
          </a:stretch>
        </p:blipFill>
        <p:spPr>
          <a:xfrm>
            <a:off x="4480560" y="2529780"/>
            <a:ext cx="7621244" cy="560847"/>
          </a:xfrm>
          <a:prstGeom prst="rect">
            <a:avLst/>
          </a:prstGeom>
        </p:spPr>
      </p:pic>
      <p:pic>
        <p:nvPicPr>
          <p:cNvPr id="22" name="Picture 21">
            <a:extLst>
              <a:ext uri="{FF2B5EF4-FFF2-40B4-BE49-F238E27FC236}">
                <a16:creationId xmlns:a16="http://schemas.microsoft.com/office/drawing/2014/main" id="{68B08DBF-A12D-6412-D9A3-28C8FB142A4D}"/>
              </a:ext>
            </a:extLst>
          </p:cNvPr>
          <p:cNvPicPr>
            <a:picLocks noChangeAspect="1"/>
          </p:cNvPicPr>
          <p:nvPr/>
        </p:nvPicPr>
        <p:blipFill>
          <a:blip r:embed="rId5"/>
          <a:stretch>
            <a:fillRect/>
          </a:stretch>
        </p:blipFill>
        <p:spPr>
          <a:xfrm>
            <a:off x="4480560" y="4142511"/>
            <a:ext cx="7621244" cy="204815"/>
          </a:xfrm>
          <a:prstGeom prst="rect">
            <a:avLst/>
          </a:prstGeom>
        </p:spPr>
      </p:pic>
      <p:pic>
        <p:nvPicPr>
          <p:cNvPr id="24" name="Picture 23">
            <a:extLst>
              <a:ext uri="{FF2B5EF4-FFF2-40B4-BE49-F238E27FC236}">
                <a16:creationId xmlns:a16="http://schemas.microsoft.com/office/drawing/2014/main" id="{944B6CC6-77F5-332C-13EE-6179154234F2}"/>
              </a:ext>
            </a:extLst>
          </p:cNvPr>
          <p:cNvPicPr>
            <a:picLocks noChangeAspect="1"/>
          </p:cNvPicPr>
          <p:nvPr/>
        </p:nvPicPr>
        <p:blipFill>
          <a:blip r:embed="rId6"/>
          <a:stretch>
            <a:fillRect/>
          </a:stretch>
        </p:blipFill>
        <p:spPr>
          <a:xfrm>
            <a:off x="4480560" y="3934661"/>
            <a:ext cx="7621244" cy="215289"/>
          </a:xfrm>
          <a:prstGeom prst="rect">
            <a:avLst/>
          </a:prstGeom>
        </p:spPr>
      </p:pic>
      <p:pic>
        <p:nvPicPr>
          <p:cNvPr id="26" name="Picture 25">
            <a:extLst>
              <a:ext uri="{FF2B5EF4-FFF2-40B4-BE49-F238E27FC236}">
                <a16:creationId xmlns:a16="http://schemas.microsoft.com/office/drawing/2014/main" id="{5BEE43BD-F517-F06E-31E7-A2C303D8FF8F}"/>
              </a:ext>
            </a:extLst>
          </p:cNvPr>
          <p:cNvPicPr>
            <a:picLocks noChangeAspect="1"/>
          </p:cNvPicPr>
          <p:nvPr/>
        </p:nvPicPr>
        <p:blipFill rotWithShape="1">
          <a:blip r:embed="rId7"/>
          <a:srcRect t="24756" b="-1"/>
          <a:stretch/>
        </p:blipFill>
        <p:spPr>
          <a:xfrm>
            <a:off x="4480560" y="3779213"/>
            <a:ext cx="7621244" cy="185767"/>
          </a:xfrm>
          <a:prstGeom prst="rect">
            <a:avLst/>
          </a:prstGeom>
        </p:spPr>
      </p:pic>
      <p:pic>
        <p:nvPicPr>
          <p:cNvPr id="28" name="Picture 27">
            <a:extLst>
              <a:ext uri="{FF2B5EF4-FFF2-40B4-BE49-F238E27FC236}">
                <a16:creationId xmlns:a16="http://schemas.microsoft.com/office/drawing/2014/main" id="{C0181511-FFA6-7240-C261-F7D5688446C8}"/>
              </a:ext>
            </a:extLst>
          </p:cNvPr>
          <p:cNvPicPr>
            <a:picLocks noChangeAspect="1"/>
          </p:cNvPicPr>
          <p:nvPr/>
        </p:nvPicPr>
        <p:blipFill>
          <a:blip r:embed="rId8"/>
          <a:stretch>
            <a:fillRect/>
          </a:stretch>
        </p:blipFill>
        <p:spPr>
          <a:xfrm>
            <a:off x="4480560" y="3548599"/>
            <a:ext cx="7621244" cy="230614"/>
          </a:xfrm>
          <a:prstGeom prst="rect">
            <a:avLst/>
          </a:prstGeom>
        </p:spPr>
      </p:pic>
      <p:pic>
        <p:nvPicPr>
          <p:cNvPr id="30" name="Picture 29">
            <a:extLst>
              <a:ext uri="{FF2B5EF4-FFF2-40B4-BE49-F238E27FC236}">
                <a16:creationId xmlns:a16="http://schemas.microsoft.com/office/drawing/2014/main" id="{621B8D7E-00BA-086B-DD90-AE6544AEF31A}"/>
              </a:ext>
            </a:extLst>
          </p:cNvPr>
          <p:cNvPicPr>
            <a:picLocks noChangeAspect="1"/>
          </p:cNvPicPr>
          <p:nvPr/>
        </p:nvPicPr>
        <p:blipFill>
          <a:blip r:embed="rId9"/>
          <a:stretch>
            <a:fillRect/>
          </a:stretch>
        </p:blipFill>
        <p:spPr>
          <a:xfrm>
            <a:off x="4480560" y="3377496"/>
            <a:ext cx="7621244" cy="227016"/>
          </a:xfrm>
          <a:prstGeom prst="rect">
            <a:avLst/>
          </a:prstGeom>
        </p:spPr>
      </p:pic>
      <p:pic>
        <p:nvPicPr>
          <p:cNvPr id="32" name="Picture 31">
            <a:extLst>
              <a:ext uri="{FF2B5EF4-FFF2-40B4-BE49-F238E27FC236}">
                <a16:creationId xmlns:a16="http://schemas.microsoft.com/office/drawing/2014/main" id="{B0E61839-29A0-3665-AC89-6771F993C479}"/>
              </a:ext>
            </a:extLst>
          </p:cNvPr>
          <p:cNvPicPr>
            <a:picLocks noChangeAspect="1"/>
          </p:cNvPicPr>
          <p:nvPr/>
        </p:nvPicPr>
        <p:blipFill rotWithShape="1">
          <a:blip r:embed="rId10"/>
          <a:srcRect t="13657"/>
          <a:stretch/>
        </p:blipFill>
        <p:spPr>
          <a:xfrm>
            <a:off x="4480560" y="3066600"/>
            <a:ext cx="7621244" cy="362399"/>
          </a:xfrm>
          <a:prstGeom prst="rect">
            <a:avLst/>
          </a:prstGeom>
        </p:spPr>
      </p:pic>
      <p:sp>
        <p:nvSpPr>
          <p:cNvPr id="34" name="TextBox 33">
            <a:extLst>
              <a:ext uri="{FF2B5EF4-FFF2-40B4-BE49-F238E27FC236}">
                <a16:creationId xmlns:a16="http://schemas.microsoft.com/office/drawing/2014/main" id="{B9D6E279-484C-0A6C-845D-9897489F7EAA}"/>
              </a:ext>
            </a:extLst>
          </p:cNvPr>
          <p:cNvSpPr txBox="1"/>
          <p:nvPr/>
        </p:nvSpPr>
        <p:spPr>
          <a:xfrm>
            <a:off x="4443869" y="4449670"/>
            <a:ext cx="6106884" cy="1200329"/>
          </a:xfrm>
          <a:prstGeom prst="rect">
            <a:avLst/>
          </a:prstGeom>
          <a:noFill/>
        </p:spPr>
        <p:txBody>
          <a:bodyPr wrap="square">
            <a:spAutoFit/>
          </a:bodyPr>
          <a:lstStyle/>
          <a:p>
            <a:r>
              <a:rPr lang="en-US" b="1" dirty="0"/>
              <a:t>This equation accounts for nearly </a:t>
            </a:r>
            <a:r>
              <a:rPr lang="en-US" b="1" dirty="0">
                <a:solidFill>
                  <a:schemeClr val="bg1"/>
                </a:solidFill>
              </a:rPr>
              <a:t>33.34%</a:t>
            </a:r>
            <a:r>
              <a:rPr lang="en-US" b="1" dirty="0"/>
              <a:t> of the data, which isn't that high and is counted as significant according to the p-value, deeming the y-intercept, Biotechnology, and Fiqh course as significant in determining one's CGPA.</a:t>
            </a:r>
          </a:p>
        </p:txBody>
      </p:sp>
    </p:spTree>
    <p:extLst>
      <p:ext uri="{BB962C8B-B14F-4D97-AF65-F5344CB8AC3E}">
        <p14:creationId xmlns:p14="http://schemas.microsoft.com/office/powerpoint/2010/main" val="169908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839788" y="457200"/>
            <a:ext cx="3932237" cy="1600200"/>
          </a:xfrm>
        </p:spPr>
        <p:txBody>
          <a:bodyPr anchor="b">
            <a:normAutofit/>
          </a:bodyPr>
          <a:lstStyle/>
          <a:p>
            <a:r>
              <a:rPr lang="en-US"/>
              <a:t>Linear regression and cross validation Part 2</a:t>
            </a:r>
          </a:p>
        </p:txBody>
      </p:sp>
      <p:pic>
        <p:nvPicPr>
          <p:cNvPr id="10" name="Picture Placeholder 9" descr="Chart, scatter chart&#10;&#10;Description automatically generated">
            <a:extLst>
              <a:ext uri="{FF2B5EF4-FFF2-40B4-BE49-F238E27FC236}">
                <a16:creationId xmlns:a16="http://schemas.microsoft.com/office/drawing/2014/main" id="{2659B7B8-5540-AB52-D615-24D91138F22C}"/>
              </a:ext>
            </a:extLst>
          </p:cNvPr>
          <p:cNvPicPr>
            <a:picLocks noGrp="1" noChangeAspect="1"/>
          </p:cNvPicPr>
          <p:nvPr>
            <p:ph idx="1"/>
          </p:nvPr>
        </p:nvPicPr>
        <p:blipFill rotWithShape="1">
          <a:blip r:embed="rId2"/>
          <a:stretch/>
        </p:blipFill>
        <p:spPr>
          <a:xfrm>
            <a:off x="5183188" y="1366837"/>
            <a:ext cx="6172200" cy="4114800"/>
          </a:xfrm>
          <a:noFill/>
        </p:spPr>
      </p:pic>
      <p:sp>
        <p:nvSpPr>
          <p:cNvPr id="13" name="Text Placeholder 2">
            <a:extLst>
              <a:ext uri="{FF2B5EF4-FFF2-40B4-BE49-F238E27FC236}">
                <a16:creationId xmlns:a16="http://schemas.microsoft.com/office/drawing/2014/main" id="{93AF0882-2D58-0E15-15FD-13865D723B82}"/>
              </a:ext>
            </a:extLst>
          </p:cNvPr>
          <p:cNvSpPr>
            <a:spLocks noGrp="1"/>
          </p:cNvSpPr>
          <p:nvPr>
            <p:ph type="body" sz="half" idx="2"/>
          </p:nvPr>
        </p:nvSpPr>
        <p:spPr>
          <a:xfrm>
            <a:off x="839788" y="2057400"/>
            <a:ext cx="3932237" cy="3811588"/>
          </a:xfrm>
        </p:spPr>
        <p:txBody>
          <a:bodyPr>
            <a:normAutofit lnSpcReduction="10000"/>
          </a:bodyPr>
          <a:lstStyle/>
          <a:p>
            <a:r>
              <a:rPr lang="en-US" sz="1500" dirty="0"/>
              <a:t>To perform a linear regression, the independent variables determined for x after taking the newly cleaned data and further wrangling it in Python were Depression, Anxiety, Course, Gender, and Current Year in College. The y variable, or dependent variable that will be examined, is the current grade point average or CGPA.</a:t>
            </a:r>
          </a:p>
          <a:p>
            <a:r>
              <a:rPr lang="en-US" sz="1500" dirty="0"/>
              <a:t>A scatterplot of the predictions(predictions of x_test) and y_test was created as well as the accuracy score of the linear regression fitted from the x_train and y_train which is shown on the right. The accuracy score of the linear regression was then calculated, which further determined that there was a lack of linearity present due to its negative accuracy score and appearance.</a:t>
            </a:r>
          </a:p>
          <a:p>
            <a:r>
              <a:rPr lang="en-US" sz="1500" dirty="0"/>
              <a:t>In other words, there was no direct or linear relationship between the dependent variable and the independent variables.</a:t>
            </a:r>
          </a:p>
          <a:p>
            <a:endParaRPr lang="en-US" sz="1500" dirty="0"/>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2022</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6</a:t>
            </a:fld>
            <a:endParaRPr lang="en-US"/>
          </a:p>
        </p:txBody>
      </p:sp>
    </p:spTree>
    <p:extLst>
      <p:ext uri="{BB962C8B-B14F-4D97-AF65-F5344CB8AC3E}">
        <p14:creationId xmlns:p14="http://schemas.microsoft.com/office/powerpoint/2010/main" val="275285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2904014" y="1245489"/>
            <a:ext cx="6436360" cy="1494536"/>
          </a:xfrm>
        </p:spPr>
        <p:txBody>
          <a:bodyPr/>
          <a:lstStyle/>
          <a:p>
            <a:r>
              <a:rPr lang="en-US" dirty="0"/>
              <a:t>Mean absolute error, mean squared error, root mean squared error (RSME)</a:t>
            </a:r>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3505200" y="2540000"/>
            <a:ext cx="5181600" cy="2371345"/>
          </a:xfrm>
        </p:spPr>
        <p:txBody>
          <a:bodyPr>
            <a:normAutofit fontScale="70000" lnSpcReduction="20000"/>
          </a:bodyPr>
          <a:lstStyle/>
          <a:p>
            <a:r>
              <a:rPr lang="en-US" dirty="0"/>
              <a:t>The mean absolute error of the y_test and the predictions was 0.524, which is rather close to zero. This means that there’s nearly 0 error!</a:t>
            </a:r>
          </a:p>
          <a:p>
            <a:endParaRPr lang="en-US" dirty="0"/>
          </a:p>
          <a:p>
            <a:r>
              <a:rPr lang="en-US" dirty="0"/>
              <a:t>The square of the absolute error is 0.452 and is usually taken into account for large amounts of error in real-world applications—also close to zero.</a:t>
            </a:r>
          </a:p>
          <a:p>
            <a:endParaRPr lang="en-US" dirty="0"/>
          </a:p>
          <a:p>
            <a:r>
              <a:rPr lang="en-US" dirty="0"/>
              <a:t>The RMSE was 0.672, which is also rather close to zero, deeming this model an excellent fit</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p:txBody>
          <a:bodyPr/>
          <a:lstStyle/>
          <a:p>
            <a:r>
              <a:rPr lang="en-US" dirty="0"/>
              <a:t>Student Mental Health Analysis</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7</a:t>
            </a:fld>
            <a:endParaRPr lang="en-US" dirty="0"/>
          </a:p>
        </p:txBody>
      </p:sp>
    </p:spTree>
    <p:extLst>
      <p:ext uri="{BB962C8B-B14F-4D97-AF65-F5344CB8AC3E}">
        <p14:creationId xmlns:p14="http://schemas.microsoft.com/office/powerpoint/2010/main" val="109671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576072" y="704088"/>
            <a:ext cx="10515600" cy="676656"/>
          </a:xfrm>
        </p:spPr>
        <p:txBody>
          <a:bodyPr anchor="ctr">
            <a:normAutofit/>
          </a:bodyPr>
          <a:lstStyle/>
          <a:p>
            <a:r>
              <a:rPr lang="en-US" sz="3700"/>
              <a:t>creating k-folds and running cross validation</a:t>
            </a:r>
          </a:p>
        </p:txBody>
      </p:sp>
      <p:sp>
        <p:nvSpPr>
          <p:cNvPr id="43" name="Content Placeholder 2">
            <a:extLst>
              <a:ext uri="{FF2B5EF4-FFF2-40B4-BE49-F238E27FC236}">
                <a16:creationId xmlns:a16="http://schemas.microsoft.com/office/drawing/2014/main" id="{CEEA2661-B979-8EE1-5B85-43962819D7E9}"/>
              </a:ext>
            </a:extLst>
          </p:cNvPr>
          <p:cNvSpPr>
            <a:spLocks noGrp="1"/>
          </p:cNvSpPr>
          <p:nvPr>
            <p:ph idx="1"/>
          </p:nvPr>
        </p:nvSpPr>
        <p:spPr>
          <a:xfrm>
            <a:off x="576072" y="1901952"/>
            <a:ext cx="9363456" cy="3877056"/>
          </a:xfrm>
        </p:spPr>
        <p:txBody>
          <a:bodyPr>
            <a:normAutofit fontScale="77500" lnSpcReduction="20000"/>
          </a:bodyPr>
          <a:lstStyle/>
          <a:p>
            <a:r>
              <a:rPr lang="en-US" dirty="0"/>
              <a:t>After the linear regression and accuracy-checking of the model, I created k-folds to create more iterations of the training data and to test the final model.</a:t>
            </a:r>
          </a:p>
          <a:p>
            <a:r>
              <a:rPr lang="en-US" dirty="0"/>
              <a:t>I ran the cross-validation on the linear regression, the independent variables, and the dependent variable and acquired three scores for each model created for the k-folds.</a:t>
            </a:r>
          </a:p>
          <a:p>
            <a:r>
              <a:rPr lang="en-US" dirty="0"/>
              <a:t>All cross-validation scores were -0.431, -0.298, -0.186, meaning:</a:t>
            </a:r>
          </a:p>
          <a:p>
            <a:pPr lvl="1"/>
            <a:r>
              <a:rPr lang="en-US" dirty="0"/>
              <a:t>the first trained model was accurate -43.05% of the time</a:t>
            </a:r>
          </a:p>
          <a:p>
            <a:pPr lvl="1"/>
            <a:r>
              <a:rPr lang="en-US" dirty="0"/>
              <a:t>the second model was accurate -29.80% of the time</a:t>
            </a:r>
          </a:p>
          <a:p>
            <a:pPr lvl="1"/>
            <a:r>
              <a:rPr lang="en-US" dirty="0"/>
              <a:t>the third model was accurate -18.61% of the time</a:t>
            </a:r>
          </a:p>
          <a:p>
            <a:r>
              <a:rPr lang="en-US" dirty="0"/>
              <a:t>All of which are horrible! Probably since linear regression isn’t the best model for a dataset with many independent variables and one dependent variable.</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2022</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Student Mental Health Analysis</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8</a:t>
            </a:fld>
            <a:endParaRPr lang="en-US"/>
          </a:p>
        </p:txBody>
      </p:sp>
    </p:spTree>
    <p:extLst>
      <p:ext uri="{BB962C8B-B14F-4D97-AF65-F5344CB8AC3E}">
        <p14:creationId xmlns:p14="http://schemas.microsoft.com/office/powerpoint/2010/main" val="100210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2560320" y="3078480"/>
            <a:ext cx="4840641" cy="1773555"/>
          </a:xfrm>
        </p:spPr>
        <p:txBody>
          <a:bodyPr anchor="b">
            <a:normAutofit fontScale="90000"/>
          </a:bodyPr>
          <a:lstStyle/>
          <a:p>
            <a:r>
              <a:rPr lang="en-US" sz="5100" dirty="0"/>
              <a:t>making predictions and checking their accuracy</a:t>
            </a:r>
          </a:p>
        </p:txBody>
      </p:sp>
      <p:sp>
        <p:nvSpPr>
          <p:cNvPr id="43" name="Text Placeholder 2">
            <a:extLst>
              <a:ext uri="{FF2B5EF4-FFF2-40B4-BE49-F238E27FC236}">
                <a16:creationId xmlns:a16="http://schemas.microsoft.com/office/drawing/2014/main" id="{4816C6BA-C578-A254-C4EA-BB1C719F088C}"/>
              </a:ext>
            </a:extLst>
          </p:cNvPr>
          <p:cNvSpPr>
            <a:spLocks noGrp="1"/>
          </p:cNvSpPr>
          <p:nvPr>
            <p:ph type="body" idx="1"/>
          </p:nvPr>
        </p:nvSpPr>
        <p:spPr>
          <a:xfrm>
            <a:off x="2560320" y="4852035"/>
            <a:ext cx="4840641" cy="551411"/>
          </a:xfrm>
        </p:spPr>
        <p:txBody>
          <a:bodyPr>
            <a:normAutofit fontScale="77500" lnSpcReduction="20000"/>
          </a:bodyPr>
          <a:lstStyle/>
          <a:p>
            <a:r>
              <a:rPr lang="en-US" dirty="0"/>
              <a:t>Complete a KNN classification model, confusion matrix, and assessing accuracy of model</a:t>
            </a:r>
          </a:p>
        </p:txBody>
      </p:sp>
    </p:spTree>
    <p:extLst>
      <p:ext uri="{BB962C8B-B14F-4D97-AF65-F5344CB8AC3E}">
        <p14:creationId xmlns:p14="http://schemas.microsoft.com/office/powerpoint/2010/main" val="1445010188"/>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{D898AB1E-68C6-4563-A6D9-0C7325CFB15E}tf11964407_win32</Template>
  <TotalTime>544</TotalTime>
  <Words>1781</Words>
  <Application>Microsoft Office PowerPoint</Application>
  <PresentationFormat>Widescreen</PresentationFormat>
  <Paragraphs>151</Paragraphs>
  <Slides>19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Courier New</vt:lpstr>
      <vt:lpstr>Gill Sans Nova</vt:lpstr>
      <vt:lpstr>Gill Sans Nova Light</vt:lpstr>
      <vt:lpstr>Sagona Book</vt:lpstr>
      <vt:lpstr>Office Theme</vt:lpstr>
      <vt:lpstr>Student Mental Health Analysis</vt:lpstr>
      <vt:lpstr>agenda</vt:lpstr>
      <vt:lpstr>background</vt:lpstr>
      <vt:lpstr>Stepwise regression</vt:lpstr>
      <vt:lpstr>Performing stepwise regression…</vt:lpstr>
      <vt:lpstr>Linear regression and cross validation Part 2</vt:lpstr>
      <vt:lpstr>Mean absolute error, mean squared error, root mean squared error (RSME)</vt:lpstr>
      <vt:lpstr>creating k-folds and running cross validation</vt:lpstr>
      <vt:lpstr>making predictions and checking their accuracy</vt:lpstr>
      <vt:lpstr>Making predictions and checking their accuracy</vt:lpstr>
      <vt:lpstr>Interpretation of confusion matrix</vt:lpstr>
      <vt:lpstr>increasing accuracy level</vt:lpstr>
      <vt:lpstr>creating a random forest model</vt:lpstr>
      <vt:lpstr>after creating a random forest model…</vt:lpstr>
      <vt:lpstr>Hyperparameter tuning</vt:lpstr>
      <vt:lpstr>feature importance</vt:lpstr>
      <vt:lpstr>conclusions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Mental Health Analysis</dc:title>
  <dc:creator>Saint Clair, Sindy</dc:creator>
  <cp:lastModifiedBy>Saint Clair, Sindy</cp:lastModifiedBy>
  <cp:revision>2</cp:revision>
  <dcterms:created xsi:type="dcterms:W3CDTF">2022-09-21T21:18:01Z</dcterms:created>
  <dcterms:modified xsi:type="dcterms:W3CDTF">2022-10-05T20:59:35Z</dcterms:modified>
</cp:coreProperties>
</file>